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  <p:sldId id="263" r:id="rId3"/>
    <p:sldId id="265" r:id="rId4"/>
    <p:sldId id="261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976" autoAdjust="0"/>
    <p:restoredTop sz="94660"/>
  </p:normalViewPr>
  <p:slideViewPr>
    <p:cSldViewPr snapToGrid="0">
      <p:cViewPr varScale="1">
        <p:scale>
          <a:sx n="80" d="100"/>
          <a:sy n="80" d="100"/>
        </p:scale>
        <p:origin x="200" y="9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dirty="0"/>
              <a:pPr/>
              <a:t>8/12/22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8/12/22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8/12/22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8/12/22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8/12/22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8/12/22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8/12/22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8/12/22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8/12/22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8/12/22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9">
            <a:extLst>
              <a:ext uri="{FF2B5EF4-FFF2-40B4-BE49-F238E27FC236}">
                <a16:creationId xmlns:a16="http://schemas.microsoft.com/office/drawing/2014/main" id="{A29AC05A-48A1-88CA-839E-1DDB5C3981D5}"/>
              </a:ext>
            </a:extLst>
          </p:cNvPr>
          <p:cNvGrpSpPr/>
          <p:nvPr/>
        </p:nvGrpSpPr>
        <p:grpSpPr>
          <a:xfrm>
            <a:off x="9511579" y="283846"/>
            <a:ext cx="2437915" cy="680509"/>
            <a:chOff x="0" y="0"/>
            <a:chExt cx="3250554" cy="907345"/>
          </a:xfrm>
        </p:grpSpPr>
        <p:pic>
          <p:nvPicPr>
            <p:cNvPr id="7" name="Picture 20">
              <a:extLst>
                <a:ext uri="{FF2B5EF4-FFF2-40B4-BE49-F238E27FC236}">
                  <a16:creationId xmlns:a16="http://schemas.microsoft.com/office/drawing/2014/main" id="{64DA9886-659B-297E-DDCF-58CC0863BB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997632" y="0"/>
              <a:ext cx="907345" cy="907345"/>
            </a:xfrm>
            <a:prstGeom prst="rect">
              <a:avLst/>
            </a:prstGeom>
          </p:spPr>
        </p:pic>
        <p:pic>
          <p:nvPicPr>
            <p:cNvPr id="8" name="Picture 21">
              <a:extLst>
                <a:ext uri="{FF2B5EF4-FFF2-40B4-BE49-F238E27FC236}">
                  <a16:creationId xmlns:a16="http://schemas.microsoft.com/office/drawing/2014/main" id="{B01CD7C4-EA0E-512C-7400-E99E13B64E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2031039" y="207737"/>
              <a:ext cx="1219515" cy="491871"/>
            </a:xfrm>
            <a:prstGeom prst="rect">
              <a:avLst/>
            </a:prstGeom>
          </p:spPr>
        </p:pic>
        <p:pic>
          <p:nvPicPr>
            <p:cNvPr id="9" name="Picture 22">
              <a:extLst>
                <a:ext uri="{FF2B5EF4-FFF2-40B4-BE49-F238E27FC236}">
                  <a16:creationId xmlns:a16="http://schemas.microsoft.com/office/drawing/2014/main" id="{94C8DFBB-75AF-023D-52BC-63AF202872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0" y="0"/>
              <a:ext cx="907345" cy="907345"/>
            </a:xfrm>
            <a:prstGeom prst="rect">
              <a:avLst/>
            </a:prstGeom>
          </p:spPr>
        </p:pic>
      </p:grpSp>
      <p:sp>
        <p:nvSpPr>
          <p:cNvPr id="13" name="TextBox 20">
            <a:extLst>
              <a:ext uri="{FF2B5EF4-FFF2-40B4-BE49-F238E27FC236}">
                <a16:creationId xmlns:a16="http://schemas.microsoft.com/office/drawing/2014/main" id="{BCC00BA7-7692-18E4-F907-1798F1A5CAAC}"/>
              </a:ext>
            </a:extLst>
          </p:cNvPr>
          <p:cNvSpPr txBox="1"/>
          <p:nvPr/>
        </p:nvSpPr>
        <p:spPr>
          <a:xfrm>
            <a:off x="1769890" y="1016100"/>
            <a:ext cx="6774083" cy="21107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459"/>
              </a:lnSpc>
            </a:pPr>
            <a:r>
              <a:rPr lang="en-US" sz="6000" dirty="0">
                <a:solidFill>
                  <a:srgbClr val="083D72"/>
                </a:solidFill>
                <a:latin typeface="Lato Bold"/>
              </a:rPr>
              <a:t>SPB 2 </a:t>
            </a:r>
            <a:r>
              <a:rPr lang="en-US" sz="6000" dirty="0" err="1">
                <a:solidFill>
                  <a:srgbClr val="083D72"/>
                </a:solidFill>
                <a:latin typeface="Lato Bold"/>
              </a:rPr>
              <a:t>Manajemen</a:t>
            </a:r>
            <a:r>
              <a:rPr lang="en-US" sz="6000" dirty="0">
                <a:solidFill>
                  <a:srgbClr val="083D72"/>
                </a:solidFill>
                <a:latin typeface="Lato Bold"/>
              </a:rPr>
              <a:t> </a:t>
            </a:r>
            <a:r>
              <a:rPr lang="en-US" sz="6000" dirty="0" err="1">
                <a:solidFill>
                  <a:srgbClr val="083D72"/>
                </a:solidFill>
                <a:latin typeface="Lato Bold"/>
              </a:rPr>
              <a:t>Kelompok</a:t>
            </a:r>
            <a:endParaRPr lang="en-US" sz="6000" dirty="0">
              <a:solidFill>
                <a:srgbClr val="083D72"/>
              </a:solidFill>
              <a:latin typeface="Lato Bold"/>
            </a:endParaRPr>
          </a:p>
        </p:txBody>
      </p:sp>
      <p:sp>
        <p:nvSpPr>
          <p:cNvPr id="14" name="TextBox 21">
            <a:extLst>
              <a:ext uri="{FF2B5EF4-FFF2-40B4-BE49-F238E27FC236}">
                <a16:creationId xmlns:a16="http://schemas.microsoft.com/office/drawing/2014/main" id="{D2BD9942-8B2A-E49E-BE4D-989B09FAA4AE}"/>
              </a:ext>
            </a:extLst>
          </p:cNvPr>
          <p:cNvSpPr txBox="1"/>
          <p:nvPr/>
        </p:nvSpPr>
        <p:spPr>
          <a:xfrm>
            <a:off x="1799916" y="4040036"/>
            <a:ext cx="8820328" cy="3648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67"/>
              </a:lnSpc>
            </a:pPr>
            <a:r>
              <a:rPr lang="en-US" dirty="0">
                <a:solidFill>
                  <a:srgbClr val="9A031E"/>
                </a:solidFill>
                <a:latin typeface="Montserrat Bold"/>
              </a:rPr>
              <a:t>POKOK BAHASAN</a:t>
            </a:r>
          </a:p>
        </p:txBody>
      </p:sp>
      <p:sp>
        <p:nvSpPr>
          <p:cNvPr id="15" name="TextBox 22">
            <a:extLst>
              <a:ext uri="{FF2B5EF4-FFF2-40B4-BE49-F238E27FC236}">
                <a16:creationId xmlns:a16="http://schemas.microsoft.com/office/drawing/2014/main" id="{F8BDA09B-8E66-C47E-2F7A-CD754F34D968}"/>
              </a:ext>
            </a:extLst>
          </p:cNvPr>
          <p:cNvSpPr txBox="1"/>
          <p:nvPr/>
        </p:nvSpPr>
        <p:spPr>
          <a:xfrm>
            <a:off x="1799916" y="4500972"/>
            <a:ext cx="9234942" cy="3648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67"/>
              </a:lnSpc>
            </a:pPr>
            <a:r>
              <a:rPr lang="en-US" dirty="0">
                <a:solidFill>
                  <a:srgbClr val="9A031E"/>
                </a:solidFill>
                <a:latin typeface="Montserrat Bold"/>
              </a:rPr>
              <a:t>MEMBANGUN KELOMPOK YANG TANGGUH</a:t>
            </a:r>
          </a:p>
        </p:txBody>
      </p:sp>
      <p:sp>
        <p:nvSpPr>
          <p:cNvPr id="16" name="TextBox 23">
            <a:extLst>
              <a:ext uri="{FF2B5EF4-FFF2-40B4-BE49-F238E27FC236}">
                <a16:creationId xmlns:a16="http://schemas.microsoft.com/office/drawing/2014/main" id="{CEB376ED-3BB5-3BC1-76E3-2116F7E95C15}"/>
              </a:ext>
            </a:extLst>
          </p:cNvPr>
          <p:cNvSpPr txBox="1"/>
          <p:nvPr/>
        </p:nvSpPr>
        <p:spPr>
          <a:xfrm>
            <a:off x="1799916" y="4946382"/>
            <a:ext cx="2759869" cy="3648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67"/>
              </a:lnSpc>
            </a:pPr>
            <a:r>
              <a:rPr lang="en-US" dirty="0">
                <a:solidFill>
                  <a:srgbClr val="06213C"/>
                </a:solidFill>
                <a:latin typeface="Montserrat Bold"/>
              </a:rPr>
              <a:t>13-15 JULI 2022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83CB66-BDF9-4D52-CC48-9CAFB64649E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614" t="15695" r="11023" b="26661"/>
          <a:stretch/>
        </p:blipFill>
        <p:spPr>
          <a:xfrm>
            <a:off x="7993105" y="2131259"/>
            <a:ext cx="3717456" cy="2734556"/>
          </a:xfrm>
          <a:prstGeom prst="rect">
            <a:avLst/>
          </a:prstGeom>
        </p:spPr>
      </p:pic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22C33839-DAF6-E0D8-E93F-F47F19F8A465}"/>
              </a:ext>
            </a:extLst>
          </p:cNvPr>
          <p:cNvSpPr/>
          <p:nvPr/>
        </p:nvSpPr>
        <p:spPr>
          <a:xfrm rot="10800000">
            <a:off x="5848350" y="5307330"/>
            <a:ext cx="495300" cy="364843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241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2CC8ABA-1666-054C-BE10-AF1F4E5A45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D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C0833AF-460E-2158-7AFF-EF68C066EA19}"/>
              </a:ext>
            </a:extLst>
          </p:cNvPr>
          <p:cNvGrpSpPr/>
          <p:nvPr/>
        </p:nvGrpSpPr>
        <p:grpSpPr>
          <a:xfrm>
            <a:off x="365919" y="1878368"/>
            <a:ext cx="11267554" cy="4052434"/>
            <a:chOff x="0" y="1"/>
            <a:chExt cx="19147255" cy="2478912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A910930-66E5-FA4E-55F2-E5D027E82CC0}"/>
                </a:ext>
              </a:extLst>
            </p:cNvPr>
            <p:cNvGrpSpPr/>
            <p:nvPr/>
          </p:nvGrpSpPr>
          <p:grpSpPr>
            <a:xfrm>
              <a:off x="0" y="1046325"/>
              <a:ext cx="19147255" cy="1432588"/>
              <a:chOff x="0" y="0"/>
              <a:chExt cx="5910850" cy="442247"/>
            </a:xfrm>
          </p:grpSpPr>
          <p:sp>
            <p:nvSpPr>
              <p:cNvPr id="24" name="Freeform 5">
                <a:extLst>
                  <a:ext uri="{FF2B5EF4-FFF2-40B4-BE49-F238E27FC236}">
                    <a16:creationId xmlns:a16="http://schemas.microsoft.com/office/drawing/2014/main" id="{66D0AA14-E6B8-A7D9-1CFC-2875567C176C}"/>
                  </a:ext>
                </a:extLst>
              </p:cNvPr>
              <p:cNvSpPr/>
              <p:nvPr/>
            </p:nvSpPr>
            <p:spPr>
              <a:xfrm>
                <a:off x="0" y="0"/>
                <a:ext cx="5910850" cy="442247"/>
              </a:xfrm>
              <a:custGeom>
                <a:avLst/>
                <a:gdLst/>
                <a:ahLst/>
                <a:cxnLst/>
                <a:rect l="l" t="t" r="r" b="b"/>
                <a:pathLst>
                  <a:path w="5910850" h="660400">
                    <a:moveTo>
                      <a:pt x="5786390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5786390" y="0"/>
                    </a:lnTo>
                    <a:cubicBezTo>
                      <a:pt x="5854970" y="0"/>
                      <a:pt x="5910850" y="55880"/>
                      <a:pt x="5910850" y="124460"/>
                    </a:cubicBezTo>
                    <a:lnTo>
                      <a:pt x="5910850" y="535940"/>
                    </a:lnTo>
                    <a:cubicBezTo>
                      <a:pt x="5910850" y="604520"/>
                      <a:pt x="5854970" y="660400"/>
                      <a:pt x="5786390" y="660400"/>
                    </a:cubicBezTo>
                    <a:close/>
                  </a:path>
                </a:pathLst>
              </a:custGeom>
              <a:solidFill>
                <a:srgbClr val="06213C">
                  <a:alpha val="69804"/>
                </a:srgbClr>
              </a:solidFill>
            </p:spPr>
          </p:sp>
        </p:grpSp>
        <p:grpSp>
          <p:nvGrpSpPr>
            <p:cNvPr id="6" name="Group 6">
              <a:extLst>
                <a:ext uri="{FF2B5EF4-FFF2-40B4-BE49-F238E27FC236}">
                  <a16:creationId xmlns:a16="http://schemas.microsoft.com/office/drawing/2014/main" id="{E1E6BA7B-F03B-7128-524E-59BDCDC422AB}"/>
                </a:ext>
              </a:extLst>
            </p:cNvPr>
            <p:cNvGrpSpPr/>
            <p:nvPr/>
          </p:nvGrpSpPr>
          <p:grpSpPr>
            <a:xfrm rot="-5400000">
              <a:off x="1948055" y="-1062692"/>
              <a:ext cx="2064790" cy="4190175"/>
              <a:chOff x="0" y="0"/>
              <a:chExt cx="4975860" cy="10097744"/>
            </a:xfrm>
          </p:grpSpPr>
          <p:sp>
            <p:nvSpPr>
              <p:cNvPr id="23" name="Freeform 7">
                <a:extLst>
                  <a:ext uri="{FF2B5EF4-FFF2-40B4-BE49-F238E27FC236}">
                    <a16:creationId xmlns:a16="http://schemas.microsoft.com/office/drawing/2014/main" id="{0959FA42-351D-233F-EFFF-778DC7362D6A}"/>
                  </a:ext>
                </a:extLst>
              </p:cNvPr>
              <p:cNvSpPr/>
              <p:nvPr/>
            </p:nvSpPr>
            <p:spPr>
              <a:xfrm>
                <a:off x="0" y="0"/>
                <a:ext cx="4975860" cy="10097743"/>
              </a:xfrm>
              <a:custGeom>
                <a:avLst/>
                <a:gdLst/>
                <a:ahLst/>
                <a:cxnLst/>
                <a:rect l="l" t="t" r="r" b="b"/>
                <a:pathLst>
                  <a:path w="4975860" h="10097743">
                    <a:moveTo>
                      <a:pt x="4975860" y="0"/>
                    </a:moveTo>
                    <a:lnTo>
                      <a:pt x="4975860" y="9226524"/>
                    </a:lnTo>
                    <a:lnTo>
                      <a:pt x="2486660" y="10097743"/>
                    </a:lnTo>
                    <a:lnTo>
                      <a:pt x="0" y="9226524"/>
                    </a:lnTo>
                    <a:lnTo>
                      <a:pt x="1270" y="8020128"/>
                    </a:lnTo>
                    <a:lnTo>
                      <a:pt x="6350" y="2574900"/>
                    </a:lnTo>
                    <a:lnTo>
                      <a:pt x="0" y="0"/>
                    </a:lnTo>
                    <a:lnTo>
                      <a:pt x="4975860" y="0"/>
                    </a:lnTo>
                    <a:close/>
                  </a:path>
                </a:pathLst>
              </a:custGeom>
              <a:solidFill>
                <a:srgbClr val="D49B54"/>
              </a:solidFill>
            </p:spPr>
          </p:sp>
        </p:grpSp>
        <p:grpSp>
          <p:nvGrpSpPr>
            <p:cNvPr id="7" name="Group 8">
              <a:extLst>
                <a:ext uri="{FF2B5EF4-FFF2-40B4-BE49-F238E27FC236}">
                  <a16:creationId xmlns:a16="http://schemas.microsoft.com/office/drawing/2014/main" id="{58DBEF35-DB01-0F4F-738B-251963148D58}"/>
                </a:ext>
              </a:extLst>
            </p:cNvPr>
            <p:cNvGrpSpPr/>
            <p:nvPr/>
          </p:nvGrpSpPr>
          <p:grpSpPr>
            <a:xfrm rot="5400000">
              <a:off x="4596846" y="758421"/>
              <a:ext cx="2070362" cy="564664"/>
              <a:chOff x="0" y="0"/>
              <a:chExt cx="5765800" cy="1572547"/>
            </a:xfrm>
          </p:grpSpPr>
          <p:sp>
            <p:nvSpPr>
              <p:cNvPr id="22" name="Freeform 9">
                <a:extLst>
                  <a:ext uri="{FF2B5EF4-FFF2-40B4-BE49-F238E27FC236}">
                    <a16:creationId xmlns:a16="http://schemas.microsoft.com/office/drawing/2014/main" id="{EE219A69-3748-0939-06FC-FC8527A456F5}"/>
                  </a:ext>
                </a:extLst>
              </p:cNvPr>
              <p:cNvSpPr/>
              <p:nvPr/>
            </p:nvSpPr>
            <p:spPr>
              <a:xfrm>
                <a:off x="0" y="0"/>
                <a:ext cx="5765800" cy="1572547"/>
              </a:xfrm>
              <a:custGeom>
                <a:avLst/>
                <a:gdLst/>
                <a:ahLst/>
                <a:cxnLst/>
                <a:rect l="l" t="t" r="r" b="b"/>
                <a:pathLst>
                  <a:path w="5765800" h="1572547">
                    <a:moveTo>
                      <a:pt x="5765800" y="0"/>
                    </a:moveTo>
                    <a:lnTo>
                      <a:pt x="5765800" y="1572547"/>
                    </a:lnTo>
                    <a:lnTo>
                      <a:pt x="2881630" y="584487"/>
                    </a:lnTo>
                    <a:lnTo>
                      <a:pt x="0" y="1572547"/>
                    </a:lnTo>
                    <a:lnTo>
                      <a:pt x="3810" y="410304"/>
                    </a:lnTo>
                    <a:lnTo>
                      <a:pt x="8890" y="174000"/>
                    </a:lnTo>
                    <a:lnTo>
                      <a:pt x="10160" y="0"/>
                    </a:lnTo>
                    <a:lnTo>
                      <a:pt x="5765800" y="0"/>
                    </a:lnTo>
                    <a:close/>
                  </a:path>
                </a:pathLst>
              </a:custGeom>
              <a:solidFill>
                <a:srgbClr val="92D050"/>
              </a:solidFill>
            </p:spPr>
          </p:sp>
        </p:grpSp>
        <p:grpSp>
          <p:nvGrpSpPr>
            <p:cNvPr id="8" name="Group 10">
              <a:extLst>
                <a:ext uri="{FF2B5EF4-FFF2-40B4-BE49-F238E27FC236}">
                  <a16:creationId xmlns:a16="http://schemas.microsoft.com/office/drawing/2014/main" id="{8C0C6429-06D4-E634-2C14-C759F6681DAF}"/>
                </a:ext>
              </a:extLst>
            </p:cNvPr>
            <p:cNvGrpSpPr/>
            <p:nvPr/>
          </p:nvGrpSpPr>
          <p:grpSpPr>
            <a:xfrm rot="-5400000">
              <a:off x="6680978" y="-770262"/>
              <a:ext cx="2066882" cy="3625510"/>
              <a:chOff x="-1" y="9"/>
              <a:chExt cx="4975860" cy="8728137"/>
            </a:xfrm>
          </p:grpSpPr>
          <p:sp>
            <p:nvSpPr>
              <p:cNvPr id="21" name="Freeform 11">
                <a:extLst>
                  <a:ext uri="{FF2B5EF4-FFF2-40B4-BE49-F238E27FC236}">
                    <a16:creationId xmlns:a16="http://schemas.microsoft.com/office/drawing/2014/main" id="{2AC4882D-F99F-EC7E-FE9F-B89907F76BAA}"/>
                  </a:ext>
                </a:extLst>
              </p:cNvPr>
              <p:cNvSpPr/>
              <p:nvPr/>
            </p:nvSpPr>
            <p:spPr>
              <a:xfrm>
                <a:off x="-1" y="9"/>
                <a:ext cx="4975860" cy="8728137"/>
              </a:xfrm>
              <a:custGeom>
                <a:avLst/>
                <a:gdLst/>
                <a:ahLst/>
                <a:cxnLst/>
                <a:rect l="l" t="t" r="r" b="b"/>
                <a:pathLst>
                  <a:path w="4975860" h="8728137">
                    <a:moveTo>
                      <a:pt x="4975860" y="0"/>
                    </a:moveTo>
                    <a:lnTo>
                      <a:pt x="4975860" y="7856917"/>
                    </a:lnTo>
                    <a:lnTo>
                      <a:pt x="2486660" y="8728137"/>
                    </a:lnTo>
                    <a:lnTo>
                      <a:pt x="0" y="7856917"/>
                    </a:lnTo>
                    <a:lnTo>
                      <a:pt x="1270" y="6829634"/>
                    </a:lnTo>
                    <a:lnTo>
                      <a:pt x="6350" y="2200133"/>
                    </a:lnTo>
                    <a:lnTo>
                      <a:pt x="0" y="0"/>
                    </a:lnTo>
                    <a:lnTo>
                      <a:pt x="4975860" y="0"/>
                    </a:lnTo>
                    <a:close/>
                  </a:path>
                </a:pathLst>
              </a:custGeom>
              <a:solidFill>
                <a:srgbClr val="92D050"/>
              </a:solidFill>
            </p:spPr>
          </p:sp>
        </p:grpSp>
        <p:grpSp>
          <p:nvGrpSpPr>
            <p:cNvPr id="9" name="Group 12">
              <a:extLst>
                <a:ext uri="{FF2B5EF4-FFF2-40B4-BE49-F238E27FC236}">
                  <a16:creationId xmlns:a16="http://schemas.microsoft.com/office/drawing/2014/main" id="{7C1A1A58-1EC9-3C13-D21C-153080C54F70}"/>
                </a:ext>
              </a:extLst>
            </p:cNvPr>
            <p:cNvGrpSpPr/>
            <p:nvPr/>
          </p:nvGrpSpPr>
          <p:grpSpPr>
            <a:xfrm rot="5400000">
              <a:off x="9044577" y="758421"/>
              <a:ext cx="2070362" cy="564664"/>
              <a:chOff x="0" y="0"/>
              <a:chExt cx="5765800" cy="1572547"/>
            </a:xfrm>
          </p:grpSpPr>
          <p:sp>
            <p:nvSpPr>
              <p:cNvPr id="20" name="Freeform 13">
                <a:extLst>
                  <a:ext uri="{FF2B5EF4-FFF2-40B4-BE49-F238E27FC236}">
                    <a16:creationId xmlns:a16="http://schemas.microsoft.com/office/drawing/2014/main" id="{1407063D-25A3-57BF-78B7-65153F537297}"/>
                  </a:ext>
                </a:extLst>
              </p:cNvPr>
              <p:cNvSpPr/>
              <p:nvPr/>
            </p:nvSpPr>
            <p:spPr>
              <a:xfrm>
                <a:off x="0" y="0"/>
                <a:ext cx="5765800" cy="1572547"/>
              </a:xfrm>
              <a:custGeom>
                <a:avLst/>
                <a:gdLst/>
                <a:ahLst/>
                <a:cxnLst/>
                <a:rect l="l" t="t" r="r" b="b"/>
                <a:pathLst>
                  <a:path w="5765800" h="1572547">
                    <a:moveTo>
                      <a:pt x="5765800" y="0"/>
                    </a:moveTo>
                    <a:lnTo>
                      <a:pt x="5765800" y="1572547"/>
                    </a:lnTo>
                    <a:lnTo>
                      <a:pt x="2881630" y="584487"/>
                    </a:lnTo>
                    <a:lnTo>
                      <a:pt x="0" y="1572547"/>
                    </a:lnTo>
                    <a:lnTo>
                      <a:pt x="3810" y="410304"/>
                    </a:lnTo>
                    <a:lnTo>
                      <a:pt x="8890" y="174000"/>
                    </a:lnTo>
                    <a:lnTo>
                      <a:pt x="10160" y="0"/>
                    </a:lnTo>
                    <a:lnTo>
                      <a:pt x="576580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</p:spPr>
          </p:sp>
        </p:grpSp>
        <p:grpSp>
          <p:nvGrpSpPr>
            <p:cNvPr id="10" name="Group 14">
              <a:extLst>
                <a:ext uri="{FF2B5EF4-FFF2-40B4-BE49-F238E27FC236}">
                  <a16:creationId xmlns:a16="http://schemas.microsoft.com/office/drawing/2014/main" id="{827684CD-84FD-3A42-007E-6C4FE9D7F193}"/>
                </a:ext>
              </a:extLst>
            </p:cNvPr>
            <p:cNvGrpSpPr/>
            <p:nvPr/>
          </p:nvGrpSpPr>
          <p:grpSpPr>
            <a:xfrm rot="-5400000">
              <a:off x="11133314" y="-778352"/>
              <a:ext cx="2070362" cy="3638210"/>
              <a:chOff x="0" y="0"/>
              <a:chExt cx="4975860" cy="8743990"/>
            </a:xfrm>
          </p:grpSpPr>
          <p:sp>
            <p:nvSpPr>
              <p:cNvPr id="19" name="Freeform 15">
                <a:extLst>
                  <a:ext uri="{FF2B5EF4-FFF2-40B4-BE49-F238E27FC236}">
                    <a16:creationId xmlns:a16="http://schemas.microsoft.com/office/drawing/2014/main" id="{59BDDE17-E807-1F34-EBC0-57907F780740}"/>
                  </a:ext>
                </a:extLst>
              </p:cNvPr>
              <p:cNvSpPr/>
              <p:nvPr/>
            </p:nvSpPr>
            <p:spPr>
              <a:xfrm>
                <a:off x="0" y="0"/>
                <a:ext cx="4975860" cy="8743990"/>
              </a:xfrm>
              <a:custGeom>
                <a:avLst/>
                <a:gdLst/>
                <a:ahLst/>
                <a:cxnLst/>
                <a:rect l="l" t="t" r="r" b="b"/>
                <a:pathLst>
                  <a:path w="4975860" h="8743990">
                    <a:moveTo>
                      <a:pt x="4975860" y="0"/>
                    </a:moveTo>
                    <a:lnTo>
                      <a:pt x="4975860" y="7872770"/>
                    </a:lnTo>
                    <a:lnTo>
                      <a:pt x="2486660" y="8743990"/>
                    </a:lnTo>
                    <a:lnTo>
                      <a:pt x="0" y="7872770"/>
                    </a:lnTo>
                    <a:lnTo>
                      <a:pt x="1270" y="6843413"/>
                    </a:lnTo>
                    <a:lnTo>
                      <a:pt x="6350" y="2204470"/>
                    </a:lnTo>
                    <a:lnTo>
                      <a:pt x="0" y="0"/>
                    </a:lnTo>
                    <a:lnTo>
                      <a:pt x="497586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</p:spPr>
          </p:sp>
        </p:grpSp>
        <p:grpSp>
          <p:nvGrpSpPr>
            <p:cNvPr id="11" name="Group 16">
              <a:extLst>
                <a:ext uri="{FF2B5EF4-FFF2-40B4-BE49-F238E27FC236}">
                  <a16:creationId xmlns:a16="http://schemas.microsoft.com/office/drawing/2014/main" id="{1D509EC6-2519-A882-E0B1-533571E630AD}"/>
                </a:ext>
              </a:extLst>
            </p:cNvPr>
            <p:cNvGrpSpPr/>
            <p:nvPr/>
          </p:nvGrpSpPr>
          <p:grpSpPr>
            <a:xfrm rot="5400000">
              <a:off x="13526852" y="758421"/>
              <a:ext cx="2070362" cy="564664"/>
              <a:chOff x="0" y="0"/>
              <a:chExt cx="5765800" cy="1572547"/>
            </a:xfrm>
          </p:grpSpPr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68F04445-0DCC-E05F-6128-07054756AEB6}"/>
                  </a:ext>
                </a:extLst>
              </p:cNvPr>
              <p:cNvSpPr/>
              <p:nvPr/>
            </p:nvSpPr>
            <p:spPr>
              <a:xfrm>
                <a:off x="0" y="0"/>
                <a:ext cx="5765800" cy="1572547"/>
              </a:xfrm>
              <a:custGeom>
                <a:avLst/>
                <a:gdLst/>
                <a:ahLst/>
                <a:cxnLst/>
                <a:rect l="l" t="t" r="r" b="b"/>
                <a:pathLst>
                  <a:path w="5765800" h="1572547">
                    <a:moveTo>
                      <a:pt x="5765800" y="0"/>
                    </a:moveTo>
                    <a:lnTo>
                      <a:pt x="5765800" y="1572547"/>
                    </a:lnTo>
                    <a:lnTo>
                      <a:pt x="2881630" y="584487"/>
                    </a:lnTo>
                    <a:lnTo>
                      <a:pt x="0" y="1572547"/>
                    </a:lnTo>
                    <a:lnTo>
                      <a:pt x="3810" y="410304"/>
                    </a:lnTo>
                    <a:lnTo>
                      <a:pt x="8890" y="174000"/>
                    </a:lnTo>
                    <a:lnTo>
                      <a:pt x="10160" y="0"/>
                    </a:lnTo>
                    <a:lnTo>
                      <a:pt x="576580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</p:spPr>
          </p:sp>
        </p:grpSp>
        <p:grpSp>
          <p:nvGrpSpPr>
            <p:cNvPr id="12" name="Group 18">
              <a:extLst>
                <a:ext uri="{FF2B5EF4-FFF2-40B4-BE49-F238E27FC236}">
                  <a16:creationId xmlns:a16="http://schemas.microsoft.com/office/drawing/2014/main" id="{74064C3C-6B61-C1E7-E5EF-DEE06989EB2D}"/>
                </a:ext>
              </a:extLst>
            </p:cNvPr>
            <p:cNvGrpSpPr/>
            <p:nvPr/>
          </p:nvGrpSpPr>
          <p:grpSpPr>
            <a:xfrm rot="-5400000">
              <a:off x="15610979" y="-782962"/>
              <a:ext cx="2066882" cy="3650910"/>
              <a:chOff x="2" y="0"/>
              <a:chExt cx="4975860" cy="8789286"/>
            </a:xfrm>
          </p:grpSpPr>
          <p:sp>
            <p:nvSpPr>
              <p:cNvPr id="17" name="Freeform 19">
                <a:extLst>
                  <a:ext uri="{FF2B5EF4-FFF2-40B4-BE49-F238E27FC236}">
                    <a16:creationId xmlns:a16="http://schemas.microsoft.com/office/drawing/2014/main" id="{A106DFA6-00F0-0877-DD0B-971BC4CAC442}"/>
                  </a:ext>
                </a:extLst>
              </p:cNvPr>
              <p:cNvSpPr/>
              <p:nvPr/>
            </p:nvSpPr>
            <p:spPr>
              <a:xfrm>
                <a:off x="2" y="0"/>
                <a:ext cx="4975860" cy="8789286"/>
              </a:xfrm>
              <a:custGeom>
                <a:avLst/>
                <a:gdLst/>
                <a:ahLst/>
                <a:cxnLst/>
                <a:rect l="l" t="t" r="r" b="b"/>
                <a:pathLst>
                  <a:path w="4975860" h="8789286">
                    <a:moveTo>
                      <a:pt x="4975860" y="0"/>
                    </a:moveTo>
                    <a:lnTo>
                      <a:pt x="4975860" y="7918066"/>
                    </a:lnTo>
                    <a:lnTo>
                      <a:pt x="2486660" y="8789286"/>
                    </a:lnTo>
                    <a:lnTo>
                      <a:pt x="0" y="7918066"/>
                    </a:lnTo>
                    <a:lnTo>
                      <a:pt x="1270" y="6882785"/>
                    </a:lnTo>
                    <a:lnTo>
                      <a:pt x="6350" y="2216865"/>
                    </a:lnTo>
                    <a:lnTo>
                      <a:pt x="0" y="0"/>
                    </a:lnTo>
                    <a:lnTo>
                      <a:pt x="497586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</p:spPr>
          </p:sp>
        </p:grpSp>
        <p:sp>
          <p:nvSpPr>
            <p:cNvPr id="13" name="TextBox 20">
              <a:extLst>
                <a:ext uri="{FF2B5EF4-FFF2-40B4-BE49-F238E27FC236}">
                  <a16:creationId xmlns:a16="http://schemas.microsoft.com/office/drawing/2014/main" id="{B5164B76-E47D-E69D-C250-7D6ECC49A10F}"/>
                </a:ext>
              </a:extLst>
            </p:cNvPr>
            <p:cNvSpPr txBox="1"/>
            <p:nvPr/>
          </p:nvSpPr>
          <p:spPr>
            <a:xfrm>
              <a:off x="1004516" y="134033"/>
              <a:ext cx="3851976" cy="168583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ct val="115000"/>
                </a:lnSpc>
                <a:spcAft>
                  <a:spcPts val="1000"/>
                </a:spcAft>
              </a:pPr>
              <a:r>
                <a:rPr lang="id-ID" sz="1500" b="1" i="1" dirty="0">
                  <a:solidFill>
                    <a:schemeClr val="bg1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Fase </a:t>
              </a:r>
              <a:r>
                <a:rPr lang="en-US" sz="1500" b="1" i="1" dirty="0">
                  <a:solidFill>
                    <a:schemeClr val="bg1"/>
                  </a:solidFill>
                  <a:latin typeface="Tahoma" panose="020B0604030504040204" pitchFamily="34" charset="0"/>
                  <a:ea typeface="Calibri" panose="020F0502020204030204" pitchFamily="34" charset="0"/>
                </a:rPr>
                <a:t>p</a:t>
              </a:r>
              <a:r>
                <a:rPr lang="id-ID" sz="1500" b="1" i="1" dirty="0">
                  <a:solidFill>
                    <a:schemeClr val="bg1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embentukan dan </a:t>
              </a:r>
              <a:r>
                <a:rPr lang="en-US" sz="1500" b="1" i="1" dirty="0">
                  <a:solidFill>
                    <a:schemeClr val="bg1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r</a:t>
              </a:r>
              <a:r>
                <a:rPr lang="id-ID" sz="1500" b="1" i="1" dirty="0">
                  <a:solidFill>
                    <a:schemeClr val="bg1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asa </a:t>
              </a:r>
              <a:r>
                <a:rPr lang="en-US" sz="1500" b="1" i="1" dirty="0">
                  <a:solidFill>
                    <a:schemeClr val="bg1"/>
                  </a:solidFill>
                  <a:latin typeface="Tahoma" panose="020B0604030504040204" pitchFamily="34" charset="0"/>
                  <a:ea typeface="Calibri" panose="020F0502020204030204" pitchFamily="34" charset="0"/>
                </a:rPr>
                <a:t>k</a:t>
              </a:r>
              <a:r>
                <a:rPr lang="id-ID" sz="1500" b="1" i="1" dirty="0">
                  <a:solidFill>
                    <a:schemeClr val="bg1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ekelompokan (Forming)</a:t>
              </a:r>
              <a:endParaRPr lang="en-US" sz="1500" b="1" i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</a:endParaRPr>
            </a:p>
            <a:p>
              <a:pPr lvl="0">
                <a:lnSpc>
                  <a:spcPct val="115000"/>
                </a:lnSpc>
                <a:spcAft>
                  <a:spcPts val="1000"/>
                </a:spcAft>
              </a:pPr>
              <a:r>
                <a:rPr lang="en-US" sz="1500" dirty="0">
                  <a:latin typeface="Tahoma" panose="020B0604030504040204" pitchFamily="34" charset="0"/>
                  <a:ea typeface="Calibri" panose="020F0502020204030204" pitchFamily="34" charset="0"/>
                </a:rPr>
                <a:t>S</a:t>
              </a:r>
              <a:r>
                <a:rPr lang="id-ID" sz="1500" dirty="0"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etiap individu dalam kelompok melakukan berbagai penjajakan terhadap anggota lainnya mengenai hubungan antar pribadi yang dikehendaki kelompok</a:t>
              </a:r>
              <a:endParaRPr lang="en-US" sz="1500" dirty="0">
                <a:solidFill>
                  <a:schemeClr val="bg1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TextBox 21">
              <a:extLst>
                <a:ext uri="{FF2B5EF4-FFF2-40B4-BE49-F238E27FC236}">
                  <a16:creationId xmlns:a16="http://schemas.microsoft.com/office/drawing/2014/main" id="{CA9089B1-0416-3025-D4DE-EBC8D89C6D4E}"/>
                </a:ext>
              </a:extLst>
            </p:cNvPr>
            <p:cNvSpPr txBox="1"/>
            <p:nvPr/>
          </p:nvSpPr>
          <p:spPr>
            <a:xfrm>
              <a:off x="5879816" y="165180"/>
              <a:ext cx="3258958" cy="171294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ct val="115000"/>
                </a:lnSpc>
                <a:spcAft>
                  <a:spcPts val="1000"/>
                </a:spcAft>
              </a:pPr>
              <a:r>
                <a:rPr lang="id-ID" sz="1500" b="1" i="1" dirty="0">
                  <a:solidFill>
                    <a:schemeClr val="bg1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Fase </a:t>
              </a:r>
              <a:r>
                <a:rPr lang="en-US" sz="1500" b="1" i="1" dirty="0">
                  <a:solidFill>
                    <a:schemeClr val="bg1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P</a:t>
              </a:r>
              <a:r>
                <a:rPr lang="id-ID" sz="1500" b="1" i="1" dirty="0">
                  <a:solidFill>
                    <a:schemeClr val="bg1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ancaroba (Storming)</a:t>
              </a:r>
              <a:endParaRPr lang="en-US" sz="1500" dirty="0">
                <a:solidFill>
                  <a:schemeClr val="bg1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lvl="0">
                <a:lnSpc>
                  <a:spcPct val="115000"/>
                </a:lnSpc>
                <a:spcAft>
                  <a:spcPts val="1000"/>
                </a:spcAft>
              </a:pPr>
              <a:r>
                <a:rPr lang="en-US" sz="1500" dirty="0">
                  <a:latin typeface="Tahoma" panose="020B0604030504040204" pitchFamily="34" charset="0"/>
                  <a:ea typeface="Calibri" panose="020F0502020204030204" pitchFamily="34" charset="0"/>
                </a:rPr>
                <a:t>T</a:t>
              </a:r>
              <a:r>
                <a:rPr lang="id-ID" sz="1500" dirty="0"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ujuan kelompok mulai nampak dan partisipasi anggota meningka</a:t>
              </a:r>
              <a:r>
                <a:rPr lang="en-US" sz="1500" dirty="0"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t,</a:t>
              </a:r>
              <a:r>
                <a:rPr lang="en-US" sz="1500" dirty="0">
                  <a:solidFill>
                    <a:schemeClr val="bg1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id-ID" sz="1500" dirty="0"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mulai mendeteksi kekuatan dan kelemahan</a:t>
              </a:r>
              <a:r>
                <a:rPr lang="en-US" sz="1500" dirty="0"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, </a:t>
              </a:r>
              <a:r>
                <a:rPr lang="id-ID" sz="1500" dirty="0"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ditandai dengan mulai terjadinya konflik</a:t>
              </a:r>
              <a:endParaRPr lang="en-ID" sz="15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22">
              <a:extLst>
                <a:ext uri="{FF2B5EF4-FFF2-40B4-BE49-F238E27FC236}">
                  <a16:creationId xmlns:a16="http://schemas.microsoft.com/office/drawing/2014/main" id="{676086B4-783A-4FD7-3A66-FE1FEA720F15}"/>
                </a:ext>
              </a:extLst>
            </p:cNvPr>
            <p:cNvSpPr txBox="1"/>
            <p:nvPr/>
          </p:nvSpPr>
          <p:spPr>
            <a:xfrm>
              <a:off x="10351537" y="357987"/>
              <a:ext cx="3714274" cy="127082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id-ID" sz="1500" b="1" i="1" dirty="0">
                  <a:solidFill>
                    <a:schemeClr val="bg1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Fase Pembentukan Norma</a:t>
              </a:r>
              <a:r>
                <a:rPr lang="en-US" sz="1500" b="1" i="1" dirty="0">
                  <a:solidFill>
                    <a:schemeClr val="bg1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500" b="1" i="1" dirty="0">
                  <a:solidFill>
                    <a:schemeClr val="bg1"/>
                  </a:solidFill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(No</a:t>
              </a:r>
              <a:r>
                <a:rPr lang="en-US" sz="1500" b="1" i="1" dirty="0">
                  <a:solidFill>
                    <a:schemeClr val="bg1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</a:t>
              </a:r>
              <a:r>
                <a:rPr lang="id-ID" sz="1500" b="1" i="1" dirty="0">
                  <a:solidFill>
                    <a:schemeClr val="bg1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ming)</a:t>
              </a:r>
              <a:endParaRPr lang="en-US" sz="1500" b="1" i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endParaRPr lang="en-US" sz="1500" dirty="0">
                <a:solidFill>
                  <a:schemeClr val="bg1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r>
                <a:rPr lang="en-US" sz="1500" dirty="0">
                  <a:latin typeface="Tahoma" panose="020B0604030504040204" pitchFamily="34" charset="0"/>
                  <a:ea typeface="Calibri" panose="020F0502020204030204" pitchFamily="34" charset="0"/>
                </a:rPr>
                <a:t>M</a:t>
              </a:r>
              <a:r>
                <a:rPr lang="id-ID" sz="1500" dirty="0"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eskipun konflik masih sering terjadi</a:t>
              </a:r>
              <a:r>
                <a:rPr lang="en-US" sz="1500" dirty="0"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, </a:t>
              </a:r>
              <a:r>
                <a:rPr lang="id-ID" sz="1500" dirty="0"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mulai merasakan perlunya kesatuan pendapat mengenai perilaku</a:t>
              </a:r>
              <a:r>
                <a:rPr lang="en-US" sz="1500" dirty="0"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anggota</a:t>
              </a:r>
              <a:r>
                <a:rPr lang="en-US" sz="1500" dirty="0"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 </a:t>
              </a:r>
              <a:r>
                <a:rPr lang="en-US" sz="1500" dirty="0" err="1"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kelompok</a:t>
              </a:r>
              <a:endParaRPr lang="en-ID" sz="15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23">
              <a:extLst>
                <a:ext uri="{FF2B5EF4-FFF2-40B4-BE49-F238E27FC236}">
                  <a16:creationId xmlns:a16="http://schemas.microsoft.com/office/drawing/2014/main" id="{0E473F11-9B87-A586-3929-229FD6B31B0A}"/>
                </a:ext>
              </a:extLst>
            </p:cNvPr>
            <p:cNvSpPr txBox="1"/>
            <p:nvPr/>
          </p:nvSpPr>
          <p:spPr>
            <a:xfrm>
              <a:off x="14933151" y="201234"/>
              <a:ext cx="3422534" cy="156138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ct val="115000"/>
                </a:lnSpc>
                <a:spcAft>
                  <a:spcPts val="1000"/>
                </a:spcAft>
              </a:pPr>
              <a:r>
                <a:rPr lang="en-US" b="1" i="1" dirty="0">
                  <a:solidFill>
                    <a:schemeClr val="bg1"/>
                  </a:solidFill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r>
                <a:rPr lang="id-ID" sz="1500" b="1" i="1" dirty="0">
                  <a:solidFill>
                    <a:schemeClr val="bg1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ase</a:t>
              </a:r>
              <a:r>
                <a:rPr lang="en-US" sz="1500" b="1" i="1" dirty="0">
                  <a:solidFill>
                    <a:schemeClr val="bg1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B</a:t>
              </a:r>
              <a:r>
                <a:rPr lang="id-ID" sz="1500" b="1" i="1" dirty="0">
                  <a:solidFill>
                    <a:schemeClr val="bg1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erprestasi (Performing)</a:t>
              </a:r>
              <a:endParaRPr lang="en-US" sz="1500" b="1" i="1" dirty="0">
                <a:solidFill>
                  <a:schemeClr val="bg1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lvl="0">
                <a:lnSpc>
                  <a:spcPct val="115000"/>
                </a:lnSpc>
                <a:spcAft>
                  <a:spcPts val="1000"/>
                </a:spcAft>
              </a:pPr>
              <a:r>
                <a:rPr lang="en-US" sz="1500" dirty="0">
                  <a:latin typeface="Tahoma" panose="020B0604030504040204" pitchFamily="34" charset="0"/>
                  <a:ea typeface="Calibri" panose="020F0502020204030204" pitchFamily="34" charset="0"/>
                </a:rPr>
                <a:t>K</a:t>
              </a:r>
              <a:r>
                <a:rPr lang="id-ID" sz="1500" dirty="0"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elompok sudah dibekali dengan suasana hubungan kerja yang harmonis antara para anggota</a:t>
              </a:r>
              <a:r>
                <a:rPr lang="en-US" sz="1500" dirty="0"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, </a:t>
              </a:r>
              <a:r>
                <a:rPr lang="id-ID" sz="1500" dirty="0">
                  <a:effectLst/>
                  <a:latin typeface="Tahoma" panose="020B0604030504040204" pitchFamily="34" charset="0"/>
                  <a:ea typeface="Calibri" panose="020F0502020204030204" pitchFamily="34" charset="0"/>
                </a:rPr>
                <a:t>peran masing-masing anggota yang jelas</a:t>
              </a:r>
              <a:endParaRPr lang="en-ID" sz="15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5" name="object 4">
            <a:extLst>
              <a:ext uri="{FF2B5EF4-FFF2-40B4-BE49-F238E27FC236}">
                <a16:creationId xmlns:a16="http://schemas.microsoft.com/office/drawing/2014/main" id="{31200EFE-4FA5-15A8-3CEE-CA4B1D00B63C}"/>
              </a:ext>
            </a:extLst>
          </p:cNvPr>
          <p:cNvSpPr/>
          <p:nvPr/>
        </p:nvSpPr>
        <p:spPr>
          <a:xfrm>
            <a:off x="186529" y="232300"/>
            <a:ext cx="939627" cy="1019432"/>
          </a:xfrm>
          <a:custGeom>
            <a:avLst/>
            <a:gdLst/>
            <a:ahLst/>
            <a:cxnLst/>
            <a:rect l="l" t="t" r="r" b="b"/>
            <a:pathLst>
              <a:path w="1079500" h="1079500">
                <a:moveTo>
                  <a:pt x="539496" y="0"/>
                </a:moveTo>
                <a:lnTo>
                  <a:pt x="490390" y="2204"/>
                </a:lnTo>
                <a:lnTo>
                  <a:pt x="442521" y="8692"/>
                </a:lnTo>
                <a:lnTo>
                  <a:pt x="396076" y="19272"/>
                </a:lnTo>
                <a:lnTo>
                  <a:pt x="351248" y="33753"/>
                </a:lnTo>
                <a:lnTo>
                  <a:pt x="308227" y="51946"/>
                </a:lnTo>
                <a:lnTo>
                  <a:pt x="267202" y="73660"/>
                </a:lnTo>
                <a:lnTo>
                  <a:pt x="228365" y="98703"/>
                </a:lnTo>
                <a:lnTo>
                  <a:pt x="191905" y="126887"/>
                </a:lnTo>
                <a:lnTo>
                  <a:pt x="158014" y="158019"/>
                </a:lnTo>
                <a:lnTo>
                  <a:pt x="126882" y="191911"/>
                </a:lnTo>
                <a:lnTo>
                  <a:pt x="98700" y="228370"/>
                </a:lnTo>
                <a:lnTo>
                  <a:pt x="73657" y="267208"/>
                </a:lnTo>
                <a:lnTo>
                  <a:pt x="51944" y="308232"/>
                </a:lnTo>
                <a:lnTo>
                  <a:pt x="33752" y="351253"/>
                </a:lnTo>
                <a:lnTo>
                  <a:pt x="19271" y="396081"/>
                </a:lnTo>
                <a:lnTo>
                  <a:pt x="8692" y="442524"/>
                </a:lnTo>
                <a:lnTo>
                  <a:pt x="2204" y="490392"/>
                </a:lnTo>
                <a:lnTo>
                  <a:pt x="0" y="539496"/>
                </a:lnTo>
                <a:lnTo>
                  <a:pt x="2204" y="588599"/>
                </a:lnTo>
                <a:lnTo>
                  <a:pt x="8692" y="636467"/>
                </a:lnTo>
                <a:lnTo>
                  <a:pt x="19271" y="682910"/>
                </a:lnTo>
                <a:lnTo>
                  <a:pt x="33752" y="727738"/>
                </a:lnTo>
                <a:lnTo>
                  <a:pt x="51944" y="770759"/>
                </a:lnTo>
                <a:lnTo>
                  <a:pt x="73657" y="811784"/>
                </a:lnTo>
                <a:lnTo>
                  <a:pt x="98700" y="850621"/>
                </a:lnTo>
                <a:lnTo>
                  <a:pt x="126882" y="887080"/>
                </a:lnTo>
                <a:lnTo>
                  <a:pt x="158014" y="920972"/>
                </a:lnTo>
                <a:lnTo>
                  <a:pt x="191905" y="952104"/>
                </a:lnTo>
                <a:lnTo>
                  <a:pt x="228365" y="980288"/>
                </a:lnTo>
                <a:lnTo>
                  <a:pt x="267202" y="1005332"/>
                </a:lnTo>
                <a:lnTo>
                  <a:pt x="308227" y="1027045"/>
                </a:lnTo>
                <a:lnTo>
                  <a:pt x="351248" y="1045238"/>
                </a:lnTo>
                <a:lnTo>
                  <a:pt x="396076" y="1059719"/>
                </a:lnTo>
                <a:lnTo>
                  <a:pt x="442521" y="1070299"/>
                </a:lnTo>
                <a:lnTo>
                  <a:pt x="490390" y="1076787"/>
                </a:lnTo>
                <a:lnTo>
                  <a:pt x="539496" y="1078992"/>
                </a:lnTo>
                <a:lnTo>
                  <a:pt x="588601" y="1076787"/>
                </a:lnTo>
                <a:lnTo>
                  <a:pt x="636470" y="1070299"/>
                </a:lnTo>
                <a:lnTo>
                  <a:pt x="682915" y="1059719"/>
                </a:lnTo>
                <a:lnTo>
                  <a:pt x="727743" y="1045238"/>
                </a:lnTo>
                <a:lnTo>
                  <a:pt x="770764" y="1027045"/>
                </a:lnTo>
                <a:lnTo>
                  <a:pt x="811789" y="1005331"/>
                </a:lnTo>
                <a:lnTo>
                  <a:pt x="850626" y="980288"/>
                </a:lnTo>
                <a:lnTo>
                  <a:pt x="887086" y="952104"/>
                </a:lnTo>
                <a:lnTo>
                  <a:pt x="920977" y="920972"/>
                </a:lnTo>
                <a:lnTo>
                  <a:pt x="952109" y="887080"/>
                </a:lnTo>
                <a:lnTo>
                  <a:pt x="980291" y="850621"/>
                </a:lnTo>
                <a:lnTo>
                  <a:pt x="1005334" y="811783"/>
                </a:lnTo>
                <a:lnTo>
                  <a:pt x="1027047" y="770759"/>
                </a:lnTo>
                <a:lnTo>
                  <a:pt x="1045239" y="727738"/>
                </a:lnTo>
                <a:lnTo>
                  <a:pt x="1059720" y="682910"/>
                </a:lnTo>
                <a:lnTo>
                  <a:pt x="1070299" y="636467"/>
                </a:lnTo>
                <a:lnTo>
                  <a:pt x="1076787" y="588599"/>
                </a:lnTo>
                <a:lnTo>
                  <a:pt x="1078992" y="539496"/>
                </a:lnTo>
                <a:lnTo>
                  <a:pt x="1076787" y="490392"/>
                </a:lnTo>
                <a:lnTo>
                  <a:pt x="1070299" y="442524"/>
                </a:lnTo>
                <a:lnTo>
                  <a:pt x="1059720" y="396081"/>
                </a:lnTo>
                <a:lnTo>
                  <a:pt x="1045239" y="351253"/>
                </a:lnTo>
                <a:lnTo>
                  <a:pt x="1027047" y="308232"/>
                </a:lnTo>
                <a:lnTo>
                  <a:pt x="1005334" y="267208"/>
                </a:lnTo>
                <a:lnTo>
                  <a:pt x="980291" y="228370"/>
                </a:lnTo>
                <a:lnTo>
                  <a:pt x="952109" y="191911"/>
                </a:lnTo>
                <a:lnTo>
                  <a:pt x="920977" y="158019"/>
                </a:lnTo>
                <a:lnTo>
                  <a:pt x="887086" y="126887"/>
                </a:lnTo>
                <a:lnTo>
                  <a:pt x="850626" y="98703"/>
                </a:lnTo>
                <a:lnTo>
                  <a:pt x="811789" y="73660"/>
                </a:lnTo>
                <a:lnTo>
                  <a:pt x="770764" y="51946"/>
                </a:lnTo>
                <a:lnTo>
                  <a:pt x="727743" y="33753"/>
                </a:lnTo>
                <a:lnTo>
                  <a:pt x="682915" y="19272"/>
                </a:lnTo>
                <a:lnTo>
                  <a:pt x="636470" y="8692"/>
                </a:lnTo>
                <a:lnTo>
                  <a:pt x="588601" y="2204"/>
                </a:lnTo>
                <a:lnTo>
                  <a:pt x="539496" y="0"/>
                </a:lnTo>
                <a:close/>
              </a:path>
            </a:pathLst>
          </a:custGeom>
          <a:solidFill>
            <a:srgbClr val="9DC3E6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26" name="object 6">
            <a:extLst>
              <a:ext uri="{FF2B5EF4-FFF2-40B4-BE49-F238E27FC236}">
                <a16:creationId xmlns:a16="http://schemas.microsoft.com/office/drawing/2014/main" id="{0CFAE6C0-3365-3145-2B9E-BBECFF3DAD09}"/>
              </a:ext>
            </a:extLst>
          </p:cNvPr>
          <p:cNvGrpSpPr/>
          <p:nvPr/>
        </p:nvGrpSpPr>
        <p:grpSpPr>
          <a:xfrm>
            <a:off x="462173" y="383247"/>
            <a:ext cx="5010613" cy="678171"/>
            <a:chOff x="1065267" y="1388234"/>
            <a:chExt cx="6715125" cy="1154430"/>
          </a:xfrm>
        </p:grpSpPr>
        <p:pic>
          <p:nvPicPr>
            <p:cNvPr id="27" name="object 7">
              <a:extLst>
                <a:ext uri="{FF2B5EF4-FFF2-40B4-BE49-F238E27FC236}">
                  <a16:creationId xmlns:a16="http://schemas.microsoft.com/office/drawing/2014/main" id="{76FCB3DE-C943-40AC-058C-1814D59641D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65267" y="1388234"/>
              <a:ext cx="6714760" cy="1153856"/>
            </a:xfrm>
            <a:prstGeom prst="rect">
              <a:avLst/>
            </a:prstGeom>
          </p:spPr>
        </p:pic>
        <p:pic>
          <p:nvPicPr>
            <p:cNvPr id="28" name="object 8">
              <a:extLst>
                <a:ext uri="{FF2B5EF4-FFF2-40B4-BE49-F238E27FC236}">
                  <a16:creationId xmlns:a16="http://schemas.microsoft.com/office/drawing/2014/main" id="{9B8DCAFB-4241-17B2-6A36-224FFE704476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67384" y="1565160"/>
              <a:ext cx="6045708" cy="856475"/>
            </a:xfrm>
            <a:prstGeom prst="rect">
              <a:avLst/>
            </a:prstGeom>
          </p:spPr>
        </p:pic>
        <p:sp>
          <p:nvSpPr>
            <p:cNvPr id="29" name="object 9">
              <a:extLst>
                <a:ext uri="{FF2B5EF4-FFF2-40B4-BE49-F238E27FC236}">
                  <a16:creationId xmlns:a16="http://schemas.microsoft.com/office/drawing/2014/main" id="{6C16A957-812A-965D-A9B6-C17394A5BCF8}"/>
                </a:ext>
              </a:extLst>
            </p:cNvPr>
            <p:cNvSpPr/>
            <p:nvPr/>
          </p:nvSpPr>
          <p:spPr>
            <a:xfrm>
              <a:off x="1082040" y="1395983"/>
              <a:ext cx="6631305" cy="1079500"/>
            </a:xfrm>
            <a:custGeom>
              <a:avLst/>
              <a:gdLst/>
              <a:ahLst/>
              <a:cxnLst/>
              <a:rect l="l" t="t" r="r" b="b"/>
              <a:pathLst>
                <a:path w="6631305" h="1079500">
                  <a:moveTo>
                    <a:pt x="6091428" y="0"/>
                  </a:moveTo>
                  <a:lnTo>
                    <a:pt x="539496" y="0"/>
                  </a:lnTo>
                  <a:lnTo>
                    <a:pt x="490392" y="2204"/>
                  </a:lnTo>
                  <a:lnTo>
                    <a:pt x="442524" y="8692"/>
                  </a:lnTo>
                  <a:lnTo>
                    <a:pt x="396081" y="19272"/>
                  </a:lnTo>
                  <a:lnTo>
                    <a:pt x="351253" y="33753"/>
                  </a:lnTo>
                  <a:lnTo>
                    <a:pt x="308232" y="51946"/>
                  </a:lnTo>
                  <a:lnTo>
                    <a:pt x="267208" y="73660"/>
                  </a:lnTo>
                  <a:lnTo>
                    <a:pt x="228370" y="98703"/>
                  </a:lnTo>
                  <a:lnTo>
                    <a:pt x="191911" y="126887"/>
                  </a:lnTo>
                  <a:lnTo>
                    <a:pt x="158019" y="158019"/>
                  </a:lnTo>
                  <a:lnTo>
                    <a:pt x="126887" y="191911"/>
                  </a:lnTo>
                  <a:lnTo>
                    <a:pt x="98703" y="228370"/>
                  </a:lnTo>
                  <a:lnTo>
                    <a:pt x="73660" y="267208"/>
                  </a:lnTo>
                  <a:lnTo>
                    <a:pt x="51946" y="308232"/>
                  </a:lnTo>
                  <a:lnTo>
                    <a:pt x="33753" y="351253"/>
                  </a:lnTo>
                  <a:lnTo>
                    <a:pt x="19272" y="396081"/>
                  </a:lnTo>
                  <a:lnTo>
                    <a:pt x="8692" y="442524"/>
                  </a:lnTo>
                  <a:lnTo>
                    <a:pt x="2204" y="490392"/>
                  </a:lnTo>
                  <a:lnTo>
                    <a:pt x="0" y="539495"/>
                  </a:lnTo>
                  <a:lnTo>
                    <a:pt x="2204" y="588599"/>
                  </a:lnTo>
                  <a:lnTo>
                    <a:pt x="8692" y="636467"/>
                  </a:lnTo>
                  <a:lnTo>
                    <a:pt x="19272" y="682910"/>
                  </a:lnTo>
                  <a:lnTo>
                    <a:pt x="33753" y="727738"/>
                  </a:lnTo>
                  <a:lnTo>
                    <a:pt x="51946" y="770759"/>
                  </a:lnTo>
                  <a:lnTo>
                    <a:pt x="73660" y="811783"/>
                  </a:lnTo>
                  <a:lnTo>
                    <a:pt x="98703" y="850621"/>
                  </a:lnTo>
                  <a:lnTo>
                    <a:pt x="126887" y="887080"/>
                  </a:lnTo>
                  <a:lnTo>
                    <a:pt x="158019" y="920972"/>
                  </a:lnTo>
                  <a:lnTo>
                    <a:pt x="191911" y="952104"/>
                  </a:lnTo>
                  <a:lnTo>
                    <a:pt x="228370" y="980288"/>
                  </a:lnTo>
                  <a:lnTo>
                    <a:pt x="267208" y="1005331"/>
                  </a:lnTo>
                  <a:lnTo>
                    <a:pt x="308232" y="1027045"/>
                  </a:lnTo>
                  <a:lnTo>
                    <a:pt x="351253" y="1045238"/>
                  </a:lnTo>
                  <a:lnTo>
                    <a:pt x="396081" y="1059719"/>
                  </a:lnTo>
                  <a:lnTo>
                    <a:pt x="442524" y="1070299"/>
                  </a:lnTo>
                  <a:lnTo>
                    <a:pt x="490392" y="1076787"/>
                  </a:lnTo>
                  <a:lnTo>
                    <a:pt x="539496" y="1078991"/>
                  </a:lnTo>
                  <a:lnTo>
                    <a:pt x="6091428" y="1078991"/>
                  </a:lnTo>
                  <a:lnTo>
                    <a:pt x="6140531" y="1076787"/>
                  </a:lnTo>
                  <a:lnTo>
                    <a:pt x="6188399" y="1070299"/>
                  </a:lnTo>
                  <a:lnTo>
                    <a:pt x="6234842" y="1059719"/>
                  </a:lnTo>
                  <a:lnTo>
                    <a:pt x="6279670" y="1045238"/>
                  </a:lnTo>
                  <a:lnTo>
                    <a:pt x="6322691" y="1027045"/>
                  </a:lnTo>
                  <a:lnTo>
                    <a:pt x="6363715" y="1005331"/>
                  </a:lnTo>
                  <a:lnTo>
                    <a:pt x="6402553" y="980288"/>
                  </a:lnTo>
                  <a:lnTo>
                    <a:pt x="6439012" y="952104"/>
                  </a:lnTo>
                  <a:lnTo>
                    <a:pt x="6472904" y="920972"/>
                  </a:lnTo>
                  <a:lnTo>
                    <a:pt x="6504036" y="887080"/>
                  </a:lnTo>
                  <a:lnTo>
                    <a:pt x="6532220" y="850621"/>
                  </a:lnTo>
                  <a:lnTo>
                    <a:pt x="6557263" y="811783"/>
                  </a:lnTo>
                  <a:lnTo>
                    <a:pt x="6578977" y="770759"/>
                  </a:lnTo>
                  <a:lnTo>
                    <a:pt x="6597170" y="727738"/>
                  </a:lnTo>
                  <a:lnTo>
                    <a:pt x="6611651" y="682910"/>
                  </a:lnTo>
                  <a:lnTo>
                    <a:pt x="6622231" y="636467"/>
                  </a:lnTo>
                  <a:lnTo>
                    <a:pt x="6628719" y="588599"/>
                  </a:lnTo>
                  <a:lnTo>
                    <a:pt x="6630924" y="539495"/>
                  </a:lnTo>
                  <a:lnTo>
                    <a:pt x="6628719" y="490392"/>
                  </a:lnTo>
                  <a:lnTo>
                    <a:pt x="6622231" y="442524"/>
                  </a:lnTo>
                  <a:lnTo>
                    <a:pt x="6611651" y="396081"/>
                  </a:lnTo>
                  <a:lnTo>
                    <a:pt x="6597170" y="351253"/>
                  </a:lnTo>
                  <a:lnTo>
                    <a:pt x="6578977" y="308232"/>
                  </a:lnTo>
                  <a:lnTo>
                    <a:pt x="6557264" y="267208"/>
                  </a:lnTo>
                  <a:lnTo>
                    <a:pt x="6532220" y="228370"/>
                  </a:lnTo>
                  <a:lnTo>
                    <a:pt x="6504036" y="191911"/>
                  </a:lnTo>
                  <a:lnTo>
                    <a:pt x="6472904" y="158019"/>
                  </a:lnTo>
                  <a:lnTo>
                    <a:pt x="6439012" y="126887"/>
                  </a:lnTo>
                  <a:lnTo>
                    <a:pt x="6402553" y="98703"/>
                  </a:lnTo>
                  <a:lnTo>
                    <a:pt x="6363716" y="73660"/>
                  </a:lnTo>
                  <a:lnTo>
                    <a:pt x="6322691" y="51946"/>
                  </a:lnTo>
                  <a:lnTo>
                    <a:pt x="6279670" y="33753"/>
                  </a:lnTo>
                  <a:lnTo>
                    <a:pt x="6234842" y="19272"/>
                  </a:lnTo>
                  <a:lnTo>
                    <a:pt x="6188399" y="8692"/>
                  </a:lnTo>
                  <a:lnTo>
                    <a:pt x="6140531" y="2204"/>
                  </a:lnTo>
                  <a:lnTo>
                    <a:pt x="6091428" y="0"/>
                  </a:lnTo>
                  <a:close/>
                </a:path>
              </a:pathLst>
            </a:custGeom>
            <a:solidFill>
              <a:srgbClr val="333E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6E7C0C81-FECE-D393-431F-6E3F55922F8E}"/>
              </a:ext>
            </a:extLst>
          </p:cNvPr>
          <p:cNvSpPr txBox="1"/>
          <p:nvPr/>
        </p:nvSpPr>
        <p:spPr>
          <a:xfrm>
            <a:off x="527811" y="504820"/>
            <a:ext cx="46374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spc="31" dirty="0">
                <a:solidFill>
                  <a:srgbClr val="FFFFFF"/>
                </a:solidFill>
                <a:latin typeface="Montserrat Classic"/>
              </a:rPr>
              <a:t>TAHAP PERTUMBUHAN KELOMPOK</a:t>
            </a:r>
            <a:endParaRPr lang="en-ID" sz="2000" b="1" dirty="0"/>
          </a:p>
        </p:txBody>
      </p:sp>
      <p:grpSp>
        <p:nvGrpSpPr>
          <p:cNvPr id="33" name="Group 19">
            <a:extLst>
              <a:ext uri="{FF2B5EF4-FFF2-40B4-BE49-F238E27FC236}">
                <a16:creationId xmlns:a16="http://schemas.microsoft.com/office/drawing/2014/main" id="{F6C8C432-8232-9FE6-CE23-D9DACB6B985B}"/>
              </a:ext>
            </a:extLst>
          </p:cNvPr>
          <p:cNvGrpSpPr/>
          <p:nvPr/>
        </p:nvGrpSpPr>
        <p:grpSpPr>
          <a:xfrm>
            <a:off x="9511579" y="283846"/>
            <a:ext cx="2437915" cy="680509"/>
            <a:chOff x="0" y="0"/>
            <a:chExt cx="3250554" cy="907345"/>
          </a:xfrm>
        </p:grpSpPr>
        <p:pic>
          <p:nvPicPr>
            <p:cNvPr id="34" name="Picture 20">
              <a:extLst>
                <a:ext uri="{FF2B5EF4-FFF2-40B4-BE49-F238E27FC236}">
                  <a16:creationId xmlns:a16="http://schemas.microsoft.com/office/drawing/2014/main" id="{088291D6-C8A6-5665-B905-C221837A5C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997632" y="0"/>
              <a:ext cx="907345" cy="907345"/>
            </a:xfrm>
            <a:prstGeom prst="rect">
              <a:avLst/>
            </a:prstGeom>
          </p:spPr>
        </p:pic>
        <p:pic>
          <p:nvPicPr>
            <p:cNvPr id="35" name="Picture 21">
              <a:extLst>
                <a:ext uri="{FF2B5EF4-FFF2-40B4-BE49-F238E27FC236}">
                  <a16:creationId xmlns:a16="http://schemas.microsoft.com/office/drawing/2014/main" id="{F16A65AE-295C-C1C1-AE17-B7140A07F1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2031039" y="207737"/>
              <a:ext cx="1219515" cy="491871"/>
            </a:xfrm>
            <a:prstGeom prst="rect">
              <a:avLst/>
            </a:prstGeom>
          </p:spPr>
        </p:pic>
        <p:pic>
          <p:nvPicPr>
            <p:cNvPr id="36" name="Picture 22">
              <a:extLst>
                <a:ext uri="{FF2B5EF4-FFF2-40B4-BE49-F238E27FC236}">
                  <a16:creationId xmlns:a16="http://schemas.microsoft.com/office/drawing/2014/main" id="{23A89095-A123-1994-CB9F-DBF1A606225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0" y="0"/>
              <a:ext cx="907345" cy="907345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47A5B9F-EB5D-9E46-BDD9-9B9EF8B163D9}"/>
              </a:ext>
            </a:extLst>
          </p:cNvPr>
          <p:cNvSpPr txBox="1"/>
          <p:nvPr/>
        </p:nvSpPr>
        <p:spPr>
          <a:xfrm>
            <a:off x="7766756" y="439649"/>
            <a:ext cx="1591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/>
              <a:t>Media 1</a:t>
            </a:r>
          </a:p>
        </p:txBody>
      </p:sp>
    </p:spTree>
    <p:extLst>
      <p:ext uri="{BB962C8B-B14F-4D97-AF65-F5344CB8AC3E}">
        <p14:creationId xmlns:p14="http://schemas.microsoft.com/office/powerpoint/2010/main" val="476550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41756-7240-1B45-B996-66E3BE93D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b="1" dirty="0"/>
            </a:br>
            <a:r>
              <a:rPr lang="en-US" b="1" dirty="0" err="1"/>
              <a:t>Fasilitasi</a:t>
            </a:r>
            <a:r>
              <a:rPr lang="en-US" b="1" dirty="0"/>
              <a:t> </a:t>
            </a:r>
            <a:r>
              <a:rPr lang="en-US" b="1" dirty="0" err="1"/>
              <a:t>dalam</a:t>
            </a:r>
            <a:r>
              <a:rPr lang="en-US" b="1" dirty="0"/>
              <a:t> </a:t>
            </a:r>
            <a:r>
              <a:rPr lang="en-US" b="1" dirty="0" err="1"/>
              <a:t>mencapai</a:t>
            </a:r>
            <a:r>
              <a:rPr lang="en-US" b="1" dirty="0"/>
              <a:t> </a:t>
            </a:r>
            <a:r>
              <a:rPr lang="en-US" b="1" dirty="0" err="1"/>
              <a:t>Sasaran</a:t>
            </a:r>
            <a:r>
              <a:rPr lang="id-ID" b="1" dirty="0"/>
              <a:t> Kelompok </a:t>
            </a:r>
            <a:endParaRPr lang="id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981D32-8946-3E49-8056-CF84094184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ID" dirty="0" err="1"/>
              <a:t>Mengundang</a:t>
            </a:r>
            <a:r>
              <a:rPr lang="en-ID" dirty="0"/>
              <a:t> </a:t>
            </a:r>
            <a:r>
              <a:rPr lang="en-ID" dirty="0" err="1"/>
              <a:t>warga</a:t>
            </a:r>
            <a:r>
              <a:rPr lang="en-ID" dirty="0"/>
              <a:t> yang </a:t>
            </a:r>
            <a:r>
              <a:rPr lang="en-ID" dirty="0" err="1"/>
              <a:t>berpotensi</a:t>
            </a:r>
            <a:r>
              <a:rPr lang="en-ID" dirty="0"/>
              <a:t> / </a:t>
            </a:r>
            <a:r>
              <a:rPr lang="en-ID" dirty="0" err="1"/>
              <a:t>berpengaruh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sepengetahuan</a:t>
            </a:r>
            <a:r>
              <a:rPr lang="en-ID" dirty="0"/>
              <a:t> </a:t>
            </a:r>
            <a:r>
              <a:rPr lang="en-ID" dirty="0" err="1"/>
              <a:t>kepala</a:t>
            </a:r>
            <a:r>
              <a:rPr lang="en-ID" dirty="0"/>
              <a:t> </a:t>
            </a:r>
            <a:r>
              <a:rPr lang="en-ID" dirty="0" err="1"/>
              <a:t>desa</a:t>
            </a:r>
            <a:r>
              <a:rPr lang="en-ID" dirty="0"/>
              <a:t> </a:t>
            </a:r>
            <a:r>
              <a:rPr lang="en-ID" dirty="0" err="1"/>
              <a:t>setempat</a:t>
            </a:r>
            <a:r>
              <a:rPr lang="en-ID" dirty="0"/>
              <a:t> </a:t>
            </a:r>
            <a:r>
              <a:rPr lang="en-ID" dirty="0" err="1"/>
              <a:t>bahwa</a:t>
            </a:r>
            <a:r>
              <a:rPr lang="en-ID" dirty="0"/>
              <a:t>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dilakukan</a:t>
            </a:r>
            <a:r>
              <a:rPr lang="en-ID" dirty="0"/>
              <a:t> </a:t>
            </a:r>
            <a:r>
              <a:rPr lang="en-ID" dirty="0" err="1"/>
              <a:t>pembentukan</a:t>
            </a:r>
            <a:r>
              <a:rPr lang="en-ID" dirty="0"/>
              <a:t> </a:t>
            </a:r>
            <a:r>
              <a:rPr lang="en-ID" dirty="0" err="1"/>
              <a:t>kelompok</a:t>
            </a:r>
            <a:r>
              <a:rPr lang="en-ID" dirty="0"/>
              <a:t> </a:t>
            </a:r>
            <a:r>
              <a:rPr lang="en-ID" dirty="0" err="1"/>
              <a:t>dan</a:t>
            </a:r>
            <a:r>
              <a:rPr lang="en-ID" dirty="0"/>
              <a:t> </a:t>
            </a:r>
            <a:r>
              <a:rPr lang="en-ID" dirty="0" err="1"/>
              <a:t>kepengurusannya</a:t>
            </a:r>
            <a:r>
              <a:rPr lang="en-ID" dirty="0"/>
              <a:t>.</a:t>
            </a:r>
          </a:p>
          <a:p>
            <a:pPr lvl="0"/>
            <a:r>
              <a:rPr lang="en-ID" dirty="0" err="1"/>
              <a:t>Membentuk</a:t>
            </a:r>
            <a:r>
              <a:rPr lang="en-ID" dirty="0"/>
              <a:t> </a:t>
            </a:r>
            <a:r>
              <a:rPr lang="en-ID" dirty="0" err="1"/>
              <a:t>kepengurusan</a:t>
            </a:r>
            <a:r>
              <a:rPr lang="en-ID" dirty="0"/>
              <a:t>  </a:t>
            </a:r>
            <a:r>
              <a:rPr lang="en-ID" dirty="0" err="1"/>
              <a:t>dlm</a:t>
            </a:r>
            <a:r>
              <a:rPr lang="en-ID" dirty="0"/>
              <a:t> </a:t>
            </a:r>
            <a:r>
              <a:rPr lang="en-ID" dirty="0" err="1"/>
              <a:t>kelompok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musyawarah</a:t>
            </a:r>
            <a:r>
              <a:rPr lang="en-ID" dirty="0"/>
              <a:t>. </a:t>
            </a:r>
            <a:r>
              <a:rPr lang="en-ID" dirty="0" err="1"/>
              <a:t>Mintalah</a:t>
            </a:r>
            <a:r>
              <a:rPr lang="en-ID" dirty="0"/>
              <a:t> </a:t>
            </a:r>
            <a:r>
              <a:rPr lang="en-ID" dirty="0" err="1"/>
              <a:t>warga</a:t>
            </a:r>
            <a:r>
              <a:rPr lang="en-ID" dirty="0"/>
              <a:t> yang </a:t>
            </a:r>
            <a:r>
              <a:rPr lang="en-ID" dirty="0" err="1"/>
              <a:t>hadir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mengusulkan</a:t>
            </a:r>
            <a:r>
              <a:rPr lang="en-ID" dirty="0"/>
              <a:t> </a:t>
            </a:r>
            <a:r>
              <a:rPr lang="en-ID" dirty="0" err="1"/>
              <a:t>siapakah</a:t>
            </a:r>
            <a:r>
              <a:rPr lang="en-ID" dirty="0"/>
              <a:t> yang </a:t>
            </a:r>
            <a:r>
              <a:rPr lang="en-ID" dirty="0" err="1"/>
              <a:t>berkompenten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mengisi</a:t>
            </a:r>
            <a:r>
              <a:rPr lang="en-ID" dirty="0"/>
              <a:t> </a:t>
            </a:r>
            <a:r>
              <a:rPr lang="en-ID" dirty="0" err="1"/>
              <a:t>posisi</a:t>
            </a:r>
            <a:r>
              <a:rPr lang="en-ID" dirty="0"/>
              <a:t> </a:t>
            </a:r>
            <a:r>
              <a:rPr lang="en-ID" dirty="0" err="1"/>
              <a:t>tertetntu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kepengurusan</a:t>
            </a:r>
            <a:r>
              <a:rPr lang="en-ID" dirty="0"/>
              <a:t> </a:t>
            </a:r>
            <a:r>
              <a:rPr lang="en-ID" dirty="0" err="1"/>
              <a:t>kelompok</a:t>
            </a:r>
            <a:r>
              <a:rPr lang="en-ID" dirty="0"/>
              <a:t> </a:t>
            </a:r>
            <a:r>
              <a:rPr lang="en-ID" dirty="0" err="1"/>
              <a:t>seperti</a:t>
            </a:r>
            <a:r>
              <a:rPr lang="en-ID" dirty="0"/>
              <a:t> </a:t>
            </a:r>
            <a:r>
              <a:rPr lang="en-ID" dirty="0" err="1"/>
              <a:t>ketua</a:t>
            </a:r>
            <a:r>
              <a:rPr lang="en-ID" dirty="0"/>
              <a:t>, wakil </a:t>
            </a:r>
            <a:r>
              <a:rPr lang="en-ID" dirty="0" err="1"/>
              <a:t>ketua</a:t>
            </a:r>
            <a:r>
              <a:rPr lang="en-ID" dirty="0"/>
              <a:t>, </a:t>
            </a:r>
            <a:r>
              <a:rPr lang="en-ID" dirty="0" err="1"/>
              <a:t>sekretaris</a:t>
            </a:r>
            <a:r>
              <a:rPr lang="en-ID" dirty="0"/>
              <a:t>, </a:t>
            </a:r>
            <a:r>
              <a:rPr lang="en-ID" dirty="0" err="1"/>
              <a:t>bendahara</a:t>
            </a:r>
            <a:r>
              <a:rPr lang="en-ID" dirty="0"/>
              <a:t> </a:t>
            </a:r>
            <a:r>
              <a:rPr lang="en-ID" dirty="0" err="1"/>
              <a:t>dan</a:t>
            </a:r>
            <a:r>
              <a:rPr lang="en-ID" dirty="0"/>
              <a:t> </a:t>
            </a:r>
            <a:r>
              <a:rPr lang="en-ID" dirty="0" err="1"/>
              <a:t>posisi</a:t>
            </a:r>
            <a:r>
              <a:rPr lang="en-ID" dirty="0"/>
              <a:t> </a:t>
            </a:r>
            <a:r>
              <a:rPr lang="en-ID" dirty="0" err="1"/>
              <a:t>lainnya</a:t>
            </a:r>
            <a:r>
              <a:rPr lang="en-ID" dirty="0"/>
              <a:t> (</a:t>
            </a:r>
            <a:r>
              <a:rPr lang="en-ID" dirty="0" err="1"/>
              <a:t>sesuaikan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bidang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 </a:t>
            </a:r>
            <a:r>
              <a:rPr lang="en-ID" dirty="0" err="1"/>
              <a:t>kelompok</a:t>
            </a:r>
            <a:r>
              <a:rPr lang="en-ID" dirty="0"/>
              <a:t> yang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dikembangkan</a:t>
            </a:r>
            <a:r>
              <a:rPr lang="en-ID" dirty="0"/>
              <a:t>).</a:t>
            </a:r>
          </a:p>
          <a:p>
            <a:pPr lvl="0"/>
            <a:r>
              <a:rPr lang="en-ID" dirty="0" err="1"/>
              <a:t>Mendampingi</a:t>
            </a:r>
            <a:r>
              <a:rPr lang="en-ID" dirty="0"/>
              <a:t> </a:t>
            </a:r>
            <a:r>
              <a:rPr lang="en-ID" dirty="0" err="1"/>
              <a:t>kelompok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menyusun</a:t>
            </a:r>
            <a:r>
              <a:rPr lang="en-ID" dirty="0"/>
              <a:t> </a:t>
            </a:r>
            <a:r>
              <a:rPr lang="en-ID" dirty="0" err="1"/>
              <a:t>jadwal</a:t>
            </a:r>
            <a:r>
              <a:rPr lang="en-ID" dirty="0"/>
              <a:t>, agenda </a:t>
            </a:r>
            <a:r>
              <a:rPr lang="en-ID" dirty="0" err="1"/>
              <a:t>dan</a:t>
            </a:r>
            <a:r>
              <a:rPr lang="en-ID" dirty="0"/>
              <a:t> program </a:t>
            </a:r>
            <a:r>
              <a:rPr lang="en-ID" dirty="0" err="1"/>
              <a:t>pertemuan</a:t>
            </a:r>
            <a:r>
              <a:rPr lang="en-ID" dirty="0"/>
              <a:t>.</a:t>
            </a:r>
          </a:p>
          <a:p>
            <a:pPr lvl="0"/>
            <a:r>
              <a:rPr lang="en-ID" dirty="0" err="1"/>
              <a:t>Melakukan</a:t>
            </a:r>
            <a:r>
              <a:rPr lang="en-ID" dirty="0"/>
              <a:t> </a:t>
            </a:r>
            <a:r>
              <a:rPr lang="en-ID" dirty="0" err="1"/>
              <a:t>diskusi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menyusun</a:t>
            </a:r>
            <a:r>
              <a:rPr lang="en-ID" dirty="0"/>
              <a:t> </a:t>
            </a:r>
            <a:r>
              <a:rPr lang="en-ID" dirty="0" err="1"/>
              <a:t>rencana</a:t>
            </a:r>
            <a:r>
              <a:rPr lang="en-ID" dirty="0"/>
              <a:t> definitive </a:t>
            </a:r>
            <a:r>
              <a:rPr lang="en-ID" dirty="0" err="1"/>
              <a:t>kebutuhan</a:t>
            </a:r>
            <a:r>
              <a:rPr lang="en-ID" dirty="0"/>
              <a:t> </a:t>
            </a:r>
            <a:r>
              <a:rPr lang="en-ID" dirty="0" err="1"/>
              <a:t>kelompok</a:t>
            </a:r>
            <a:r>
              <a:rPr lang="en-ID" dirty="0"/>
              <a:t> </a:t>
            </a:r>
            <a:r>
              <a:rPr lang="en-ID" dirty="0" err="1"/>
              <a:t>serta</a:t>
            </a:r>
            <a:r>
              <a:rPr lang="en-ID" dirty="0"/>
              <a:t> </a:t>
            </a:r>
            <a:r>
              <a:rPr lang="en-ID" dirty="0" err="1"/>
              <a:t>legalitas</a:t>
            </a:r>
            <a:r>
              <a:rPr lang="en-ID" dirty="0"/>
              <a:t> </a:t>
            </a:r>
            <a:r>
              <a:rPr lang="en-ID" dirty="0" err="1"/>
              <a:t>kelompok</a:t>
            </a:r>
            <a:endParaRPr lang="en-ID" dirty="0"/>
          </a:p>
          <a:p>
            <a:pPr lvl="0"/>
            <a:r>
              <a:rPr lang="en-ID" dirty="0" err="1"/>
              <a:t>Menyampaikan</a:t>
            </a:r>
            <a:r>
              <a:rPr lang="en-ID" dirty="0"/>
              <a:t> </a:t>
            </a:r>
            <a:r>
              <a:rPr lang="en-ID" dirty="0" err="1"/>
              <a:t>hasil</a:t>
            </a:r>
            <a:r>
              <a:rPr lang="en-ID" dirty="0"/>
              <a:t> </a:t>
            </a:r>
            <a:r>
              <a:rPr lang="en-ID" dirty="0" err="1"/>
              <a:t>pendampingan</a:t>
            </a:r>
            <a:r>
              <a:rPr lang="en-ID" dirty="0"/>
              <a:t> </a:t>
            </a:r>
            <a:r>
              <a:rPr lang="en-ID" dirty="0" err="1"/>
              <a:t>kepada</a:t>
            </a:r>
            <a:r>
              <a:rPr lang="en-ID" dirty="0"/>
              <a:t> </a:t>
            </a:r>
            <a:r>
              <a:rPr lang="en-ID" dirty="0" err="1"/>
              <a:t>pihak</a:t>
            </a:r>
            <a:r>
              <a:rPr lang="en-ID" dirty="0"/>
              <a:t> </a:t>
            </a:r>
            <a:r>
              <a:rPr lang="en-ID" dirty="0" err="1"/>
              <a:t>terkait</a:t>
            </a:r>
            <a:r>
              <a:rPr lang="en-ID" dirty="0"/>
              <a:t> </a:t>
            </a:r>
            <a:r>
              <a:rPr lang="en-ID" dirty="0" err="1"/>
              <a:t>dan</a:t>
            </a:r>
            <a:r>
              <a:rPr lang="en-ID" dirty="0"/>
              <a:t> </a:t>
            </a:r>
            <a:r>
              <a:rPr lang="en-ID" dirty="0" err="1"/>
              <a:t>melibatkan</a:t>
            </a:r>
            <a:r>
              <a:rPr lang="en-ID" dirty="0"/>
              <a:t> </a:t>
            </a:r>
            <a:r>
              <a:rPr lang="en-ID" dirty="0" err="1"/>
              <a:t>perwakilan</a:t>
            </a:r>
            <a:r>
              <a:rPr lang="en-ID" dirty="0"/>
              <a:t> </a:t>
            </a:r>
            <a:r>
              <a:rPr lang="en-ID" dirty="0" err="1"/>
              <a:t>kelompok</a:t>
            </a:r>
            <a:r>
              <a:rPr lang="en-ID" dirty="0"/>
              <a:t> </a:t>
            </a:r>
            <a:r>
              <a:rPr lang="en-ID" dirty="0" err="1"/>
              <a:t>pada</a:t>
            </a:r>
            <a:r>
              <a:rPr lang="en-ID" dirty="0"/>
              <a:t> proses </a:t>
            </a:r>
            <a:r>
              <a:rPr lang="en-ID" dirty="0" err="1"/>
              <a:t>perencanaan</a:t>
            </a:r>
            <a:r>
              <a:rPr lang="en-ID" dirty="0"/>
              <a:t> </a:t>
            </a:r>
            <a:r>
              <a:rPr lang="en-ID" dirty="0" err="1"/>
              <a:t>desa</a:t>
            </a:r>
            <a:r>
              <a:rPr lang="en-ID" dirty="0"/>
              <a:t> (</a:t>
            </a:r>
            <a:r>
              <a:rPr lang="en-ID" dirty="0" err="1"/>
              <a:t>Musdes</a:t>
            </a:r>
            <a:r>
              <a:rPr lang="en-ID" dirty="0"/>
              <a:t>, </a:t>
            </a:r>
            <a:r>
              <a:rPr lang="en-ID" dirty="0" err="1"/>
              <a:t>Musrenbangdes</a:t>
            </a:r>
            <a:r>
              <a:rPr lang="en-ID" dirty="0"/>
              <a:t>)</a:t>
            </a:r>
          </a:p>
          <a:p>
            <a:pPr lvl="0"/>
            <a:r>
              <a:rPr lang="en-ID" dirty="0" err="1"/>
              <a:t>Melakukan</a:t>
            </a:r>
            <a:r>
              <a:rPr lang="en-ID" dirty="0"/>
              <a:t> </a:t>
            </a:r>
            <a:r>
              <a:rPr lang="en-ID" dirty="0" err="1"/>
              <a:t>upaya</a:t>
            </a:r>
            <a:r>
              <a:rPr lang="en-ID" dirty="0"/>
              <a:t> </a:t>
            </a:r>
            <a:r>
              <a:rPr lang="en-ID" dirty="0" err="1"/>
              <a:t>fasilitasi</a:t>
            </a:r>
            <a:r>
              <a:rPr lang="en-ID" dirty="0"/>
              <a:t> </a:t>
            </a:r>
            <a:r>
              <a:rPr lang="en-ID" dirty="0" err="1"/>
              <a:t>sesuai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kebutuhan</a:t>
            </a:r>
            <a:r>
              <a:rPr lang="en-ID" dirty="0"/>
              <a:t> </a:t>
            </a:r>
            <a:r>
              <a:rPr lang="en-ID" dirty="0" err="1"/>
              <a:t>kelompok</a:t>
            </a:r>
            <a:r>
              <a:rPr lang="en-ID" dirty="0"/>
              <a:t> yang </a:t>
            </a:r>
            <a:r>
              <a:rPr lang="en-ID" dirty="0" err="1"/>
              <a:t>didampingi</a:t>
            </a:r>
            <a:r>
              <a:rPr lang="en-ID" dirty="0"/>
              <a:t>, </a:t>
            </a:r>
            <a:r>
              <a:rPr lang="en-ID" dirty="0" err="1"/>
              <a:t>terutama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perencanaan</a:t>
            </a:r>
            <a:r>
              <a:rPr lang="en-ID" dirty="0"/>
              <a:t> </a:t>
            </a:r>
            <a:r>
              <a:rPr lang="en-ID" dirty="0" err="1"/>
              <a:t>desa</a:t>
            </a:r>
            <a:r>
              <a:rPr lang="en-ID" dirty="0"/>
              <a:t> (RPJM </a:t>
            </a:r>
            <a:r>
              <a:rPr lang="en-ID" dirty="0" err="1"/>
              <a:t>Desa</a:t>
            </a:r>
            <a:r>
              <a:rPr lang="en-ID" dirty="0"/>
              <a:t>, RKP </a:t>
            </a:r>
            <a:r>
              <a:rPr lang="en-ID" dirty="0" err="1"/>
              <a:t>Desa</a:t>
            </a:r>
            <a:r>
              <a:rPr lang="en-ID" dirty="0"/>
              <a:t>)</a:t>
            </a:r>
          </a:p>
          <a:p>
            <a:endParaRPr lang="id-ID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16D1B8-BD6A-0D41-AA7C-334A522925DD}"/>
              </a:ext>
            </a:extLst>
          </p:cNvPr>
          <p:cNvSpPr txBox="1"/>
          <p:nvPr/>
        </p:nvSpPr>
        <p:spPr>
          <a:xfrm>
            <a:off x="1941095" y="1764632"/>
            <a:ext cx="1331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/>
              <a:t>Media 2</a:t>
            </a:r>
          </a:p>
        </p:txBody>
      </p:sp>
    </p:spTree>
    <p:extLst>
      <p:ext uri="{BB962C8B-B14F-4D97-AF65-F5344CB8AC3E}">
        <p14:creationId xmlns:p14="http://schemas.microsoft.com/office/powerpoint/2010/main" val="3679467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>
            <a:extLst>
              <a:ext uri="{FF2B5EF4-FFF2-40B4-BE49-F238E27FC236}">
                <a16:creationId xmlns:a16="http://schemas.microsoft.com/office/drawing/2014/main" id="{71D310FE-A9BD-102A-9F91-3D4156BD4F8E}"/>
              </a:ext>
            </a:extLst>
          </p:cNvPr>
          <p:cNvGrpSpPr/>
          <p:nvPr/>
        </p:nvGrpSpPr>
        <p:grpSpPr>
          <a:xfrm>
            <a:off x="1120918" y="2564198"/>
            <a:ext cx="1932408" cy="1890405"/>
            <a:chOff x="0" y="0"/>
            <a:chExt cx="6323330" cy="6065520"/>
          </a:xfrm>
          <a:solidFill>
            <a:srgbClr val="FFC000"/>
          </a:solidFill>
        </p:grpSpPr>
        <p:sp>
          <p:nvSpPr>
            <p:cNvPr id="3" name="Freeform 11">
              <a:extLst>
                <a:ext uri="{FF2B5EF4-FFF2-40B4-BE49-F238E27FC236}">
                  <a16:creationId xmlns:a16="http://schemas.microsoft.com/office/drawing/2014/main" id="{200875B4-CF64-0E88-7BB7-931B3070D248}"/>
                </a:ext>
              </a:extLst>
            </p:cNvPr>
            <p:cNvSpPr/>
            <p:nvPr/>
          </p:nvSpPr>
          <p:spPr>
            <a:xfrm>
              <a:off x="-50800" y="0"/>
              <a:ext cx="6424930" cy="6066790"/>
            </a:xfrm>
            <a:custGeom>
              <a:avLst/>
              <a:gdLst/>
              <a:ahLst/>
              <a:cxnLst/>
              <a:rect l="l" t="t" r="r" b="b"/>
              <a:pathLst>
                <a:path w="6424930" h="6066790">
                  <a:moveTo>
                    <a:pt x="1692910" y="0"/>
                  </a:moveTo>
                  <a:lnTo>
                    <a:pt x="1692910" y="6065520"/>
                  </a:lnTo>
                  <a:cubicBezTo>
                    <a:pt x="1710690" y="6066790"/>
                    <a:pt x="1728470" y="6066790"/>
                    <a:pt x="1746250" y="6066790"/>
                  </a:cubicBezTo>
                  <a:lnTo>
                    <a:pt x="4668520" y="6066790"/>
                  </a:lnTo>
                  <a:lnTo>
                    <a:pt x="4668520" y="0"/>
                  </a:lnTo>
                  <a:lnTo>
                    <a:pt x="1692910" y="0"/>
                  </a:lnTo>
                  <a:close/>
                  <a:moveTo>
                    <a:pt x="5125720" y="0"/>
                  </a:moveTo>
                  <a:lnTo>
                    <a:pt x="4668520" y="0"/>
                  </a:lnTo>
                  <a:lnTo>
                    <a:pt x="4668520" y="6065520"/>
                  </a:lnTo>
                  <a:lnTo>
                    <a:pt x="4678680" y="6065520"/>
                  </a:lnTo>
                  <a:cubicBezTo>
                    <a:pt x="5417820" y="6065520"/>
                    <a:pt x="6066790" y="5462270"/>
                    <a:pt x="6120130" y="4725670"/>
                  </a:cubicBezTo>
                  <a:lnTo>
                    <a:pt x="6370320" y="1338580"/>
                  </a:lnTo>
                  <a:cubicBezTo>
                    <a:pt x="6424930" y="603250"/>
                    <a:pt x="5864860" y="0"/>
                    <a:pt x="5125720" y="0"/>
                  </a:cubicBezTo>
                  <a:close/>
                  <a:moveTo>
                    <a:pt x="1299210" y="0"/>
                  </a:moveTo>
                  <a:cubicBezTo>
                    <a:pt x="560070" y="0"/>
                    <a:pt x="0" y="603250"/>
                    <a:pt x="54610" y="1339850"/>
                  </a:cubicBezTo>
                  <a:lnTo>
                    <a:pt x="304800" y="4726940"/>
                  </a:lnTo>
                  <a:cubicBezTo>
                    <a:pt x="358140" y="5445760"/>
                    <a:pt x="977900" y="6037580"/>
                    <a:pt x="1694180" y="6065520"/>
                  </a:cubicBezTo>
                  <a:lnTo>
                    <a:pt x="1694180" y="0"/>
                  </a:lnTo>
                  <a:lnTo>
                    <a:pt x="1299210" y="0"/>
                  </a:lnTo>
                  <a:close/>
                </a:path>
              </a:pathLst>
            </a:custGeom>
            <a:grpFill/>
          </p:spPr>
        </p:sp>
      </p:grpSp>
      <p:sp>
        <p:nvSpPr>
          <p:cNvPr id="4" name="TextBox 25">
            <a:extLst>
              <a:ext uri="{FF2B5EF4-FFF2-40B4-BE49-F238E27FC236}">
                <a16:creationId xmlns:a16="http://schemas.microsoft.com/office/drawing/2014/main" id="{66279ACA-DBE8-E41C-76C3-A92E661BA8BD}"/>
              </a:ext>
            </a:extLst>
          </p:cNvPr>
          <p:cNvSpPr txBox="1"/>
          <p:nvPr/>
        </p:nvSpPr>
        <p:spPr>
          <a:xfrm>
            <a:off x="1279472" y="3290500"/>
            <a:ext cx="1572126" cy="2769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</a:rPr>
              <a:t>Perencanaan</a:t>
            </a:r>
            <a:endParaRPr lang="en-US" sz="2100" b="1" dirty="0">
              <a:solidFill>
                <a:schemeClr val="bg1"/>
              </a:solidFill>
              <a:latin typeface="Cairo Bold Bold"/>
            </a:endParaRPr>
          </a:p>
        </p:txBody>
      </p:sp>
      <p:sp>
        <p:nvSpPr>
          <p:cNvPr id="5" name="object 58">
            <a:extLst>
              <a:ext uri="{FF2B5EF4-FFF2-40B4-BE49-F238E27FC236}">
                <a16:creationId xmlns:a16="http://schemas.microsoft.com/office/drawing/2014/main" id="{098A522A-1DA1-DC82-C245-DE6A7DB2AB7B}"/>
              </a:ext>
            </a:extLst>
          </p:cNvPr>
          <p:cNvSpPr/>
          <p:nvPr/>
        </p:nvSpPr>
        <p:spPr>
          <a:xfrm>
            <a:off x="1173972" y="366255"/>
            <a:ext cx="1079500" cy="1079500"/>
          </a:xfrm>
          <a:custGeom>
            <a:avLst/>
            <a:gdLst/>
            <a:ahLst/>
            <a:cxnLst/>
            <a:rect l="l" t="t" r="r" b="b"/>
            <a:pathLst>
              <a:path w="1079500" h="1079500">
                <a:moveTo>
                  <a:pt x="539496" y="0"/>
                </a:moveTo>
                <a:lnTo>
                  <a:pt x="490390" y="2204"/>
                </a:lnTo>
                <a:lnTo>
                  <a:pt x="442521" y="8692"/>
                </a:lnTo>
                <a:lnTo>
                  <a:pt x="396076" y="19272"/>
                </a:lnTo>
                <a:lnTo>
                  <a:pt x="351248" y="33753"/>
                </a:lnTo>
                <a:lnTo>
                  <a:pt x="308227" y="51946"/>
                </a:lnTo>
                <a:lnTo>
                  <a:pt x="267202" y="73660"/>
                </a:lnTo>
                <a:lnTo>
                  <a:pt x="228365" y="98703"/>
                </a:lnTo>
                <a:lnTo>
                  <a:pt x="191905" y="126887"/>
                </a:lnTo>
                <a:lnTo>
                  <a:pt x="158014" y="158019"/>
                </a:lnTo>
                <a:lnTo>
                  <a:pt x="126882" y="191911"/>
                </a:lnTo>
                <a:lnTo>
                  <a:pt x="98700" y="228370"/>
                </a:lnTo>
                <a:lnTo>
                  <a:pt x="73657" y="267208"/>
                </a:lnTo>
                <a:lnTo>
                  <a:pt x="51944" y="308232"/>
                </a:lnTo>
                <a:lnTo>
                  <a:pt x="33752" y="351253"/>
                </a:lnTo>
                <a:lnTo>
                  <a:pt x="19271" y="396081"/>
                </a:lnTo>
                <a:lnTo>
                  <a:pt x="8692" y="442524"/>
                </a:lnTo>
                <a:lnTo>
                  <a:pt x="2204" y="490392"/>
                </a:lnTo>
                <a:lnTo>
                  <a:pt x="0" y="539496"/>
                </a:lnTo>
                <a:lnTo>
                  <a:pt x="2204" y="588599"/>
                </a:lnTo>
                <a:lnTo>
                  <a:pt x="8692" y="636467"/>
                </a:lnTo>
                <a:lnTo>
                  <a:pt x="19271" y="682910"/>
                </a:lnTo>
                <a:lnTo>
                  <a:pt x="33752" y="727738"/>
                </a:lnTo>
                <a:lnTo>
                  <a:pt x="51944" y="770759"/>
                </a:lnTo>
                <a:lnTo>
                  <a:pt x="73657" y="811784"/>
                </a:lnTo>
                <a:lnTo>
                  <a:pt x="98700" y="850621"/>
                </a:lnTo>
                <a:lnTo>
                  <a:pt x="126882" y="887080"/>
                </a:lnTo>
                <a:lnTo>
                  <a:pt x="158014" y="920972"/>
                </a:lnTo>
                <a:lnTo>
                  <a:pt x="191905" y="952104"/>
                </a:lnTo>
                <a:lnTo>
                  <a:pt x="228365" y="980288"/>
                </a:lnTo>
                <a:lnTo>
                  <a:pt x="267202" y="1005332"/>
                </a:lnTo>
                <a:lnTo>
                  <a:pt x="308227" y="1027045"/>
                </a:lnTo>
                <a:lnTo>
                  <a:pt x="351248" y="1045238"/>
                </a:lnTo>
                <a:lnTo>
                  <a:pt x="396076" y="1059719"/>
                </a:lnTo>
                <a:lnTo>
                  <a:pt x="442521" y="1070299"/>
                </a:lnTo>
                <a:lnTo>
                  <a:pt x="490390" y="1076787"/>
                </a:lnTo>
                <a:lnTo>
                  <a:pt x="539496" y="1078992"/>
                </a:lnTo>
                <a:lnTo>
                  <a:pt x="588601" y="1076787"/>
                </a:lnTo>
                <a:lnTo>
                  <a:pt x="636470" y="1070299"/>
                </a:lnTo>
                <a:lnTo>
                  <a:pt x="682915" y="1059719"/>
                </a:lnTo>
                <a:lnTo>
                  <a:pt x="727743" y="1045238"/>
                </a:lnTo>
                <a:lnTo>
                  <a:pt x="770764" y="1027045"/>
                </a:lnTo>
                <a:lnTo>
                  <a:pt x="811789" y="1005331"/>
                </a:lnTo>
                <a:lnTo>
                  <a:pt x="850626" y="980288"/>
                </a:lnTo>
                <a:lnTo>
                  <a:pt x="887086" y="952104"/>
                </a:lnTo>
                <a:lnTo>
                  <a:pt x="920977" y="920972"/>
                </a:lnTo>
                <a:lnTo>
                  <a:pt x="952109" y="887080"/>
                </a:lnTo>
                <a:lnTo>
                  <a:pt x="980291" y="850621"/>
                </a:lnTo>
                <a:lnTo>
                  <a:pt x="1005334" y="811783"/>
                </a:lnTo>
                <a:lnTo>
                  <a:pt x="1027047" y="770759"/>
                </a:lnTo>
                <a:lnTo>
                  <a:pt x="1045239" y="727738"/>
                </a:lnTo>
                <a:lnTo>
                  <a:pt x="1059720" y="682910"/>
                </a:lnTo>
                <a:lnTo>
                  <a:pt x="1070299" y="636467"/>
                </a:lnTo>
                <a:lnTo>
                  <a:pt x="1076787" y="588599"/>
                </a:lnTo>
                <a:lnTo>
                  <a:pt x="1078992" y="539496"/>
                </a:lnTo>
                <a:lnTo>
                  <a:pt x="1076787" y="490392"/>
                </a:lnTo>
                <a:lnTo>
                  <a:pt x="1070299" y="442524"/>
                </a:lnTo>
                <a:lnTo>
                  <a:pt x="1059720" y="396081"/>
                </a:lnTo>
                <a:lnTo>
                  <a:pt x="1045239" y="351253"/>
                </a:lnTo>
                <a:lnTo>
                  <a:pt x="1027047" y="308232"/>
                </a:lnTo>
                <a:lnTo>
                  <a:pt x="1005334" y="267208"/>
                </a:lnTo>
                <a:lnTo>
                  <a:pt x="980291" y="228370"/>
                </a:lnTo>
                <a:lnTo>
                  <a:pt x="952109" y="191911"/>
                </a:lnTo>
                <a:lnTo>
                  <a:pt x="920977" y="158019"/>
                </a:lnTo>
                <a:lnTo>
                  <a:pt x="887086" y="126887"/>
                </a:lnTo>
                <a:lnTo>
                  <a:pt x="850626" y="98703"/>
                </a:lnTo>
                <a:lnTo>
                  <a:pt x="811789" y="73660"/>
                </a:lnTo>
                <a:lnTo>
                  <a:pt x="770764" y="51946"/>
                </a:lnTo>
                <a:lnTo>
                  <a:pt x="727743" y="33753"/>
                </a:lnTo>
                <a:lnTo>
                  <a:pt x="682915" y="19272"/>
                </a:lnTo>
                <a:lnTo>
                  <a:pt x="636470" y="8692"/>
                </a:lnTo>
                <a:lnTo>
                  <a:pt x="588601" y="2204"/>
                </a:lnTo>
                <a:lnTo>
                  <a:pt x="539496" y="0"/>
                </a:lnTo>
                <a:close/>
              </a:path>
            </a:pathLst>
          </a:custGeom>
          <a:solidFill>
            <a:srgbClr val="9DC3E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4CC642FD-7748-8506-A74C-34656676DC1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15820" y="1993193"/>
            <a:ext cx="2808133" cy="1749748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127B69C1-8CB2-5676-F948-9BDBE08EA3AD}"/>
              </a:ext>
            </a:extLst>
          </p:cNvPr>
          <p:cNvGrpSpPr/>
          <p:nvPr/>
        </p:nvGrpSpPr>
        <p:grpSpPr>
          <a:xfrm>
            <a:off x="3622060" y="3754979"/>
            <a:ext cx="1932408" cy="1890405"/>
            <a:chOff x="0" y="0"/>
            <a:chExt cx="6323330" cy="6065520"/>
          </a:xfrm>
          <a:solidFill>
            <a:schemeClr val="accent4"/>
          </a:solidFill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37206E80-C8B2-7D6A-0957-40A264D84817}"/>
                </a:ext>
              </a:extLst>
            </p:cNvPr>
            <p:cNvSpPr/>
            <p:nvPr/>
          </p:nvSpPr>
          <p:spPr>
            <a:xfrm>
              <a:off x="-50800" y="0"/>
              <a:ext cx="6424930" cy="6066790"/>
            </a:xfrm>
            <a:custGeom>
              <a:avLst/>
              <a:gdLst/>
              <a:ahLst/>
              <a:cxnLst/>
              <a:rect l="l" t="t" r="r" b="b"/>
              <a:pathLst>
                <a:path w="6424930" h="6066790">
                  <a:moveTo>
                    <a:pt x="1692910" y="0"/>
                  </a:moveTo>
                  <a:lnTo>
                    <a:pt x="1692910" y="6065520"/>
                  </a:lnTo>
                  <a:cubicBezTo>
                    <a:pt x="1710690" y="6066790"/>
                    <a:pt x="1728470" y="6066790"/>
                    <a:pt x="1746250" y="6066790"/>
                  </a:cubicBezTo>
                  <a:lnTo>
                    <a:pt x="4668520" y="6066790"/>
                  </a:lnTo>
                  <a:lnTo>
                    <a:pt x="4668520" y="0"/>
                  </a:lnTo>
                  <a:lnTo>
                    <a:pt x="1692910" y="0"/>
                  </a:lnTo>
                  <a:close/>
                  <a:moveTo>
                    <a:pt x="5125720" y="0"/>
                  </a:moveTo>
                  <a:lnTo>
                    <a:pt x="4668520" y="0"/>
                  </a:lnTo>
                  <a:lnTo>
                    <a:pt x="4668520" y="6065520"/>
                  </a:lnTo>
                  <a:lnTo>
                    <a:pt x="4678680" y="6065520"/>
                  </a:lnTo>
                  <a:cubicBezTo>
                    <a:pt x="5417820" y="6065520"/>
                    <a:pt x="6066790" y="5462270"/>
                    <a:pt x="6120130" y="4725670"/>
                  </a:cubicBezTo>
                  <a:lnTo>
                    <a:pt x="6370320" y="1338580"/>
                  </a:lnTo>
                  <a:cubicBezTo>
                    <a:pt x="6424930" y="603250"/>
                    <a:pt x="5864860" y="0"/>
                    <a:pt x="5125720" y="0"/>
                  </a:cubicBezTo>
                  <a:close/>
                  <a:moveTo>
                    <a:pt x="1299210" y="0"/>
                  </a:moveTo>
                  <a:cubicBezTo>
                    <a:pt x="560070" y="0"/>
                    <a:pt x="0" y="603250"/>
                    <a:pt x="54610" y="1339850"/>
                  </a:cubicBezTo>
                  <a:lnTo>
                    <a:pt x="304800" y="4726940"/>
                  </a:lnTo>
                  <a:cubicBezTo>
                    <a:pt x="358140" y="5445760"/>
                    <a:pt x="977900" y="6037580"/>
                    <a:pt x="1694180" y="6065520"/>
                  </a:cubicBezTo>
                  <a:lnTo>
                    <a:pt x="1694180" y="0"/>
                  </a:lnTo>
                  <a:lnTo>
                    <a:pt x="1299210" y="0"/>
                  </a:lnTo>
                  <a:close/>
                </a:path>
              </a:pathLst>
            </a:custGeom>
            <a:grpFill/>
          </p:spPr>
        </p:sp>
      </p:grpSp>
      <p:sp>
        <p:nvSpPr>
          <p:cNvPr id="13" name="TextBox 25">
            <a:extLst>
              <a:ext uri="{FF2B5EF4-FFF2-40B4-BE49-F238E27FC236}">
                <a16:creationId xmlns:a16="http://schemas.microsoft.com/office/drawing/2014/main" id="{FB173D03-D1C5-FF06-95B4-F82DE89CF99C}"/>
              </a:ext>
            </a:extLst>
          </p:cNvPr>
          <p:cNvSpPr txBox="1"/>
          <p:nvPr/>
        </p:nvSpPr>
        <p:spPr>
          <a:xfrm>
            <a:off x="3698515" y="4504313"/>
            <a:ext cx="1819403" cy="2462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b="1" dirty="0" err="1">
                <a:solidFill>
                  <a:schemeClr val="bg1"/>
                </a:solidFill>
                <a:latin typeface="Tahoma" panose="020B0604030504040204" pitchFamily="34" charset="0"/>
              </a:rPr>
              <a:t>Pengorganisasian</a:t>
            </a:r>
            <a:endParaRPr lang="en-US" sz="1600" b="1" dirty="0">
              <a:solidFill>
                <a:schemeClr val="bg1"/>
              </a:solidFill>
              <a:latin typeface="Cairo Bold Bold"/>
            </a:endParaRPr>
          </a:p>
        </p:txBody>
      </p:sp>
      <p:grpSp>
        <p:nvGrpSpPr>
          <p:cNvPr id="14" name="Group 10">
            <a:extLst>
              <a:ext uri="{FF2B5EF4-FFF2-40B4-BE49-F238E27FC236}">
                <a16:creationId xmlns:a16="http://schemas.microsoft.com/office/drawing/2014/main" id="{442521E3-2D5E-137E-063C-DE28FD65BF38}"/>
              </a:ext>
            </a:extLst>
          </p:cNvPr>
          <p:cNvGrpSpPr/>
          <p:nvPr/>
        </p:nvGrpSpPr>
        <p:grpSpPr>
          <a:xfrm>
            <a:off x="6181830" y="2518289"/>
            <a:ext cx="1932408" cy="1890405"/>
            <a:chOff x="0" y="0"/>
            <a:chExt cx="6323330" cy="6065520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D3D6C36B-D597-531B-0701-5F0BF3AF0C96}"/>
                </a:ext>
              </a:extLst>
            </p:cNvPr>
            <p:cNvSpPr/>
            <p:nvPr/>
          </p:nvSpPr>
          <p:spPr>
            <a:xfrm>
              <a:off x="-50800" y="0"/>
              <a:ext cx="6424930" cy="6066790"/>
            </a:xfrm>
            <a:custGeom>
              <a:avLst/>
              <a:gdLst/>
              <a:ahLst/>
              <a:cxnLst/>
              <a:rect l="l" t="t" r="r" b="b"/>
              <a:pathLst>
                <a:path w="6424930" h="6066790">
                  <a:moveTo>
                    <a:pt x="1692910" y="0"/>
                  </a:moveTo>
                  <a:lnTo>
                    <a:pt x="1692910" y="6065520"/>
                  </a:lnTo>
                  <a:cubicBezTo>
                    <a:pt x="1710690" y="6066790"/>
                    <a:pt x="1728470" y="6066790"/>
                    <a:pt x="1746250" y="6066790"/>
                  </a:cubicBezTo>
                  <a:lnTo>
                    <a:pt x="4668520" y="6066790"/>
                  </a:lnTo>
                  <a:lnTo>
                    <a:pt x="4668520" y="0"/>
                  </a:lnTo>
                  <a:lnTo>
                    <a:pt x="1692910" y="0"/>
                  </a:lnTo>
                  <a:close/>
                  <a:moveTo>
                    <a:pt x="5125720" y="0"/>
                  </a:moveTo>
                  <a:lnTo>
                    <a:pt x="4668520" y="0"/>
                  </a:lnTo>
                  <a:lnTo>
                    <a:pt x="4668520" y="6065520"/>
                  </a:lnTo>
                  <a:lnTo>
                    <a:pt x="4678680" y="6065520"/>
                  </a:lnTo>
                  <a:cubicBezTo>
                    <a:pt x="5417820" y="6065520"/>
                    <a:pt x="6066790" y="5462270"/>
                    <a:pt x="6120130" y="4725670"/>
                  </a:cubicBezTo>
                  <a:lnTo>
                    <a:pt x="6370320" y="1338580"/>
                  </a:lnTo>
                  <a:cubicBezTo>
                    <a:pt x="6424930" y="603250"/>
                    <a:pt x="5864860" y="0"/>
                    <a:pt x="5125720" y="0"/>
                  </a:cubicBezTo>
                  <a:close/>
                  <a:moveTo>
                    <a:pt x="1299210" y="0"/>
                  </a:moveTo>
                  <a:cubicBezTo>
                    <a:pt x="560070" y="0"/>
                    <a:pt x="0" y="603250"/>
                    <a:pt x="54610" y="1339850"/>
                  </a:cubicBezTo>
                  <a:lnTo>
                    <a:pt x="304800" y="4726940"/>
                  </a:lnTo>
                  <a:cubicBezTo>
                    <a:pt x="358140" y="5445760"/>
                    <a:pt x="977900" y="6037580"/>
                    <a:pt x="1694180" y="6065520"/>
                  </a:cubicBezTo>
                  <a:lnTo>
                    <a:pt x="1694180" y="0"/>
                  </a:lnTo>
                  <a:lnTo>
                    <a:pt x="1299210" y="0"/>
                  </a:lnTo>
                  <a:close/>
                </a:path>
              </a:pathLst>
            </a:custGeom>
            <a:grpFill/>
          </p:spPr>
        </p:sp>
      </p:grpSp>
      <p:sp>
        <p:nvSpPr>
          <p:cNvPr id="16" name="TextBox 25">
            <a:extLst>
              <a:ext uri="{FF2B5EF4-FFF2-40B4-BE49-F238E27FC236}">
                <a16:creationId xmlns:a16="http://schemas.microsoft.com/office/drawing/2014/main" id="{2F52E3B3-8E0D-237B-1714-632348E3DBA4}"/>
              </a:ext>
            </a:extLst>
          </p:cNvPr>
          <p:cNvSpPr txBox="1"/>
          <p:nvPr/>
        </p:nvSpPr>
        <p:spPr>
          <a:xfrm>
            <a:off x="6389799" y="3232599"/>
            <a:ext cx="1551877" cy="2769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8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Pelaksanaan</a:t>
            </a:r>
            <a:endParaRPr lang="en-US" sz="1900" b="1" dirty="0">
              <a:solidFill>
                <a:schemeClr val="bg1"/>
              </a:solidFill>
              <a:latin typeface="Cairo Bold Bold"/>
            </a:endParaRPr>
          </a:p>
        </p:txBody>
      </p:sp>
      <p:pic>
        <p:nvPicPr>
          <p:cNvPr id="17" name="Picture 4">
            <a:extLst>
              <a:ext uri="{FF2B5EF4-FFF2-40B4-BE49-F238E27FC236}">
                <a16:creationId xmlns:a16="http://schemas.microsoft.com/office/drawing/2014/main" id="{46DBCF4E-35D1-379F-519E-3C79ECB3E3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795824" y="1993193"/>
            <a:ext cx="2808133" cy="1753595"/>
          </a:xfrm>
          <a:prstGeom prst="rect">
            <a:avLst/>
          </a:prstGeom>
        </p:spPr>
      </p:pic>
      <p:pic>
        <p:nvPicPr>
          <p:cNvPr id="18" name="Picture 4">
            <a:extLst>
              <a:ext uri="{FF2B5EF4-FFF2-40B4-BE49-F238E27FC236}">
                <a16:creationId xmlns:a16="http://schemas.microsoft.com/office/drawing/2014/main" id="{D39C430E-DAC4-C43B-79D4-B84254D3FD7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0800000">
            <a:off x="3173631" y="4230393"/>
            <a:ext cx="2808133" cy="1753595"/>
          </a:xfrm>
          <a:prstGeom prst="rect">
            <a:avLst/>
          </a:prstGeom>
        </p:spPr>
      </p:pic>
      <p:sp>
        <p:nvSpPr>
          <p:cNvPr id="19" name="object 59">
            <a:extLst>
              <a:ext uri="{FF2B5EF4-FFF2-40B4-BE49-F238E27FC236}">
                <a16:creationId xmlns:a16="http://schemas.microsoft.com/office/drawing/2014/main" id="{E43FD0CD-9F97-63F6-1E78-16F8E684DF84}"/>
              </a:ext>
            </a:extLst>
          </p:cNvPr>
          <p:cNvSpPr txBox="1"/>
          <p:nvPr/>
        </p:nvSpPr>
        <p:spPr>
          <a:xfrm>
            <a:off x="-639456" y="660787"/>
            <a:ext cx="8581132" cy="5514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3500" b="1" spc="-260" dirty="0">
                <a:latin typeface="Arial"/>
                <a:cs typeface="Arial"/>
              </a:rPr>
              <a:t>FUNGSI MANAJEMEN</a:t>
            </a:r>
            <a:endParaRPr sz="3500" dirty="0">
              <a:latin typeface="Arial"/>
              <a:cs typeface="Arial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ABB6130-08B1-CFC9-E5AB-1A9D17B13941}"/>
              </a:ext>
            </a:extLst>
          </p:cNvPr>
          <p:cNvGrpSpPr/>
          <p:nvPr/>
        </p:nvGrpSpPr>
        <p:grpSpPr>
          <a:xfrm>
            <a:off x="9511579" y="283846"/>
            <a:ext cx="2437915" cy="680509"/>
            <a:chOff x="0" y="0"/>
            <a:chExt cx="3250554" cy="907345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A1A3680-D4B9-0DE5-5BA6-30903240C6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997632" y="0"/>
              <a:ext cx="907345" cy="907345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63BAE9D5-3526-5883-5086-B06E2E7B833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2031039" y="207737"/>
              <a:ext cx="1219515" cy="491871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89240FC-7FD0-89DA-8786-C32BAC1115A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0" y="0"/>
              <a:ext cx="907345" cy="907345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9689C0A-A73B-756D-3EFF-17D137E8523E}"/>
              </a:ext>
            </a:extLst>
          </p:cNvPr>
          <p:cNvGrpSpPr/>
          <p:nvPr/>
        </p:nvGrpSpPr>
        <p:grpSpPr>
          <a:xfrm>
            <a:off x="8650209" y="3754979"/>
            <a:ext cx="1932408" cy="1890405"/>
            <a:chOff x="0" y="0"/>
            <a:chExt cx="6323330" cy="6065520"/>
          </a:xfrm>
          <a:solidFill>
            <a:srgbClr val="0070C0"/>
          </a:solidFill>
        </p:grpSpPr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FC1ABAFA-F5B9-3D6D-FB96-6C0E0DD72674}"/>
                </a:ext>
              </a:extLst>
            </p:cNvPr>
            <p:cNvSpPr/>
            <p:nvPr/>
          </p:nvSpPr>
          <p:spPr>
            <a:xfrm>
              <a:off x="-50800" y="0"/>
              <a:ext cx="6424930" cy="6066790"/>
            </a:xfrm>
            <a:custGeom>
              <a:avLst/>
              <a:gdLst/>
              <a:ahLst/>
              <a:cxnLst/>
              <a:rect l="l" t="t" r="r" b="b"/>
              <a:pathLst>
                <a:path w="6424930" h="6066790">
                  <a:moveTo>
                    <a:pt x="1692910" y="0"/>
                  </a:moveTo>
                  <a:lnTo>
                    <a:pt x="1692910" y="6065520"/>
                  </a:lnTo>
                  <a:cubicBezTo>
                    <a:pt x="1710690" y="6066790"/>
                    <a:pt x="1728470" y="6066790"/>
                    <a:pt x="1746250" y="6066790"/>
                  </a:cubicBezTo>
                  <a:lnTo>
                    <a:pt x="4668520" y="6066790"/>
                  </a:lnTo>
                  <a:lnTo>
                    <a:pt x="4668520" y="0"/>
                  </a:lnTo>
                  <a:lnTo>
                    <a:pt x="1692910" y="0"/>
                  </a:lnTo>
                  <a:close/>
                  <a:moveTo>
                    <a:pt x="5125720" y="0"/>
                  </a:moveTo>
                  <a:lnTo>
                    <a:pt x="4668520" y="0"/>
                  </a:lnTo>
                  <a:lnTo>
                    <a:pt x="4668520" y="6065520"/>
                  </a:lnTo>
                  <a:lnTo>
                    <a:pt x="4678680" y="6065520"/>
                  </a:lnTo>
                  <a:cubicBezTo>
                    <a:pt x="5417820" y="6065520"/>
                    <a:pt x="6066790" y="5462270"/>
                    <a:pt x="6120130" y="4725670"/>
                  </a:cubicBezTo>
                  <a:lnTo>
                    <a:pt x="6370320" y="1338580"/>
                  </a:lnTo>
                  <a:cubicBezTo>
                    <a:pt x="6424930" y="603250"/>
                    <a:pt x="5864860" y="0"/>
                    <a:pt x="5125720" y="0"/>
                  </a:cubicBezTo>
                  <a:close/>
                  <a:moveTo>
                    <a:pt x="1299210" y="0"/>
                  </a:moveTo>
                  <a:cubicBezTo>
                    <a:pt x="560070" y="0"/>
                    <a:pt x="0" y="603250"/>
                    <a:pt x="54610" y="1339850"/>
                  </a:cubicBezTo>
                  <a:lnTo>
                    <a:pt x="304800" y="4726940"/>
                  </a:lnTo>
                  <a:cubicBezTo>
                    <a:pt x="358140" y="5445760"/>
                    <a:pt x="977900" y="6037580"/>
                    <a:pt x="1694180" y="6065520"/>
                  </a:cubicBezTo>
                  <a:lnTo>
                    <a:pt x="1694180" y="0"/>
                  </a:lnTo>
                  <a:lnTo>
                    <a:pt x="1299210" y="0"/>
                  </a:lnTo>
                  <a:close/>
                </a:path>
              </a:pathLst>
            </a:custGeom>
            <a:grpFill/>
          </p:spPr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6A6D9A39-985C-86FD-F34E-6BE662CE115F}"/>
              </a:ext>
            </a:extLst>
          </p:cNvPr>
          <p:cNvSpPr txBox="1"/>
          <p:nvPr/>
        </p:nvSpPr>
        <p:spPr>
          <a:xfrm>
            <a:off x="8761577" y="4619561"/>
            <a:ext cx="1709670" cy="2769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</a:rPr>
              <a:t>Pengawasan</a:t>
            </a:r>
            <a:endParaRPr lang="en-US" sz="1500" b="1" dirty="0">
              <a:solidFill>
                <a:schemeClr val="bg1"/>
              </a:solidFill>
              <a:latin typeface="Cairo Bold Bold"/>
            </a:endParaRPr>
          </a:p>
        </p:txBody>
      </p:sp>
      <p:pic>
        <p:nvPicPr>
          <p:cNvPr id="27" name="Picture 4">
            <a:extLst>
              <a:ext uri="{FF2B5EF4-FFF2-40B4-BE49-F238E27FC236}">
                <a16:creationId xmlns:a16="http://schemas.microsoft.com/office/drawing/2014/main" id="{9B3C7C51-EDAF-3F24-84BD-42968623609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0800000">
            <a:off x="8242210" y="4224820"/>
            <a:ext cx="2808133" cy="1753595"/>
          </a:xfrm>
          <a:prstGeom prst="rect">
            <a:avLst/>
          </a:prstGeom>
        </p:spPr>
      </p:pic>
      <p:sp>
        <p:nvSpPr>
          <p:cNvPr id="28" name="AutoShape 31">
            <a:extLst>
              <a:ext uri="{FF2B5EF4-FFF2-40B4-BE49-F238E27FC236}">
                <a16:creationId xmlns:a16="http://schemas.microsoft.com/office/drawing/2014/main" id="{A8F93344-1040-B0A9-A324-B204AE965369}"/>
              </a:ext>
            </a:extLst>
          </p:cNvPr>
          <p:cNvSpPr/>
          <p:nvPr/>
        </p:nvSpPr>
        <p:spPr>
          <a:xfrm rot="5399999">
            <a:off x="1705952" y="4885994"/>
            <a:ext cx="602821" cy="21130"/>
          </a:xfrm>
          <a:prstGeom prst="line">
            <a:avLst/>
          </a:prstGeom>
          <a:ln w="76200" cap="rnd">
            <a:solidFill>
              <a:srgbClr val="97949D"/>
            </a:solidFill>
            <a:prstDash val="sysDot"/>
            <a:headEnd type="none" w="sm" len="sm"/>
            <a:tailEnd type="arrow" w="med" len="sm"/>
          </a:ln>
        </p:spPr>
        <p:txBody>
          <a:bodyPr/>
          <a:lstStyle/>
          <a:p>
            <a:endParaRPr lang="en-ID" dirty="0"/>
          </a:p>
        </p:txBody>
      </p:sp>
      <p:sp>
        <p:nvSpPr>
          <p:cNvPr id="31" name="TextBox 9">
            <a:extLst>
              <a:ext uri="{FF2B5EF4-FFF2-40B4-BE49-F238E27FC236}">
                <a16:creationId xmlns:a16="http://schemas.microsoft.com/office/drawing/2014/main" id="{1C6B9DF1-1D40-3E52-B02C-259933AC2056}"/>
              </a:ext>
            </a:extLst>
          </p:cNvPr>
          <p:cNvSpPr txBox="1"/>
          <p:nvPr/>
        </p:nvSpPr>
        <p:spPr>
          <a:xfrm>
            <a:off x="1036199" y="5338119"/>
            <a:ext cx="1963457" cy="10536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44"/>
              </a:lnSpc>
            </a:pPr>
            <a:r>
              <a:rPr lang="en-US" sz="1500" spc="76" dirty="0" err="1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Menentukan</a:t>
            </a:r>
            <a:r>
              <a:rPr lang="en-US" sz="1500" spc="76" dirty="0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spc="76" dirty="0" err="1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tujuan</a:t>
            </a:r>
            <a:r>
              <a:rPr lang="en-US" sz="1500" spc="76" dirty="0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spc="76" dirty="0" err="1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jangka</a:t>
            </a:r>
            <a:r>
              <a:rPr lang="en-US" sz="1500" spc="76" dirty="0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spc="76" dirty="0" err="1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pendek</a:t>
            </a:r>
            <a:r>
              <a:rPr lang="en-US" sz="1500" spc="76" dirty="0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500" spc="76" dirty="0" err="1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jangka</a:t>
            </a:r>
            <a:r>
              <a:rPr lang="en-US" sz="1500" spc="76" dirty="0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spc="76" dirty="0" err="1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panjang</a:t>
            </a:r>
            <a:r>
              <a:rPr lang="en-US" sz="1500" spc="76" dirty="0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spc="76" dirty="0" err="1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organisasi</a:t>
            </a:r>
            <a:endParaRPr lang="en-US" sz="1500" spc="76" dirty="0">
              <a:solidFill>
                <a:srgbClr val="19191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AutoShape 31">
            <a:extLst>
              <a:ext uri="{FF2B5EF4-FFF2-40B4-BE49-F238E27FC236}">
                <a16:creationId xmlns:a16="http://schemas.microsoft.com/office/drawing/2014/main" id="{79EAAB8C-BA6E-F2F2-06D1-A0F58C26A8F6}"/>
              </a:ext>
            </a:extLst>
          </p:cNvPr>
          <p:cNvSpPr/>
          <p:nvPr/>
        </p:nvSpPr>
        <p:spPr>
          <a:xfrm rot="5399999">
            <a:off x="6898481" y="4825601"/>
            <a:ext cx="602821" cy="21130"/>
          </a:xfrm>
          <a:prstGeom prst="line">
            <a:avLst/>
          </a:prstGeom>
          <a:ln w="76200" cap="rnd">
            <a:solidFill>
              <a:srgbClr val="97949D"/>
            </a:solidFill>
            <a:prstDash val="sysDot"/>
            <a:headEnd type="none" w="sm" len="sm"/>
            <a:tailEnd type="arrow" w="med" len="sm"/>
          </a:ln>
        </p:spPr>
        <p:txBody>
          <a:bodyPr/>
          <a:lstStyle/>
          <a:p>
            <a:endParaRPr lang="en-ID" dirty="0"/>
          </a:p>
        </p:txBody>
      </p:sp>
      <p:sp>
        <p:nvSpPr>
          <p:cNvPr id="35" name="TextBox 9">
            <a:extLst>
              <a:ext uri="{FF2B5EF4-FFF2-40B4-BE49-F238E27FC236}">
                <a16:creationId xmlns:a16="http://schemas.microsoft.com/office/drawing/2014/main" id="{253B3901-96A8-9E41-7CBE-348A3FF48A5F}"/>
              </a:ext>
            </a:extLst>
          </p:cNvPr>
          <p:cNvSpPr txBox="1"/>
          <p:nvPr/>
        </p:nvSpPr>
        <p:spPr>
          <a:xfrm>
            <a:off x="6228728" y="5277726"/>
            <a:ext cx="1963457" cy="7843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44"/>
              </a:lnSpc>
            </a:pPr>
            <a:r>
              <a:rPr lang="en-US" sz="1500" spc="76" dirty="0" err="1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Pelaksanaan</a:t>
            </a:r>
            <a:r>
              <a:rPr lang="en-US" sz="1500" spc="76" dirty="0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spc="76" dirty="0" err="1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rencana</a:t>
            </a:r>
            <a:r>
              <a:rPr lang="en-US" sz="1500" spc="76" dirty="0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1500" spc="76" dirty="0" err="1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sudah</a:t>
            </a:r>
            <a:r>
              <a:rPr lang="en-US" sz="1500" spc="76" dirty="0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spc="76" dirty="0" err="1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dibuat</a:t>
            </a:r>
            <a:r>
              <a:rPr lang="en-US" sz="1500" spc="76" dirty="0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500" spc="76" dirty="0" err="1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organisir</a:t>
            </a:r>
            <a:endParaRPr lang="en-US" sz="1500" spc="76" dirty="0">
              <a:solidFill>
                <a:srgbClr val="19191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AutoShape 31">
            <a:extLst>
              <a:ext uri="{FF2B5EF4-FFF2-40B4-BE49-F238E27FC236}">
                <a16:creationId xmlns:a16="http://schemas.microsoft.com/office/drawing/2014/main" id="{608378B7-69E9-B232-7CBA-39FBCCDD7BD2}"/>
              </a:ext>
            </a:extLst>
          </p:cNvPr>
          <p:cNvSpPr/>
          <p:nvPr/>
        </p:nvSpPr>
        <p:spPr>
          <a:xfrm rot="16200000">
            <a:off x="4276288" y="3216300"/>
            <a:ext cx="602821" cy="21130"/>
          </a:xfrm>
          <a:prstGeom prst="line">
            <a:avLst/>
          </a:prstGeom>
          <a:ln w="76200" cap="rnd">
            <a:solidFill>
              <a:srgbClr val="97949D"/>
            </a:solidFill>
            <a:prstDash val="sysDot"/>
            <a:headEnd type="none" w="sm" len="sm"/>
            <a:tailEnd type="arrow" w="med" len="sm"/>
          </a:ln>
        </p:spPr>
        <p:txBody>
          <a:bodyPr/>
          <a:lstStyle/>
          <a:p>
            <a:endParaRPr lang="en-ID" dirty="0"/>
          </a:p>
        </p:txBody>
      </p:sp>
      <p:sp>
        <p:nvSpPr>
          <p:cNvPr id="37" name="TextBox 9">
            <a:extLst>
              <a:ext uri="{FF2B5EF4-FFF2-40B4-BE49-F238E27FC236}">
                <a16:creationId xmlns:a16="http://schemas.microsoft.com/office/drawing/2014/main" id="{D770711B-F3D7-F1C6-24FE-76D8CFB9FE4A}"/>
              </a:ext>
            </a:extLst>
          </p:cNvPr>
          <p:cNvSpPr txBox="1"/>
          <p:nvPr/>
        </p:nvSpPr>
        <p:spPr>
          <a:xfrm>
            <a:off x="3626489" y="1742587"/>
            <a:ext cx="1963457" cy="10536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44"/>
              </a:lnSpc>
            </a:pPr>
            <a:r>
              <a:rPr lang="en-US" sz="1500" spc="76" dirty="0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Paduan orang dan </a:t>
            </a:r>
            <a:r>
              <a:rPr lang="en-US" sz="1500" spc="76" dirty="0" err="1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tugas</a:t>
            </a:r>
            <a:r>
              <a:rPr lang="en-US" sz="1500" spc="76" dirty="0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spc="76" dirty="0" err="1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anggota</a:t>
            </a:r>
            <a:r>
              <a:rPr lang="en-US" sz="1500" spc="76" dirty="0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spc="76" dirty="0" err="1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kelompok</a:t>
            </a:r>
            <a:r>
              <a:rPr lang="en-US" sz="1500" spc="76" dirty="0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1500" spc="76" dirty="0" err="1">
                <a:solidFill>
                  <a:srgbClr val="1919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terencana</a:t>
            </a:r>
            <a:endParaRPr lang="en-US" sz="1500" spc="76" dirty="0">
              <a:solidFill>
                <a:srgbClr val="19191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AutoShape 31">
            <a:extLst>
              <a:ext uri="{FF2B5EF4-FFF2-40B4-BE49-F238E27FC236}">
                <a16:creationId xmlns:a16="http://schemas.microsoft.com/office/drawing/2014/main" id="{744E19F7-DC66-BD12-B2C1-5B0656163170}"/>
              </a:ext>
            </a:extLst>
          </p:cNvPr>
          <p:cNvSpPr/>
          <p:nvPr/>
        </p:nvSpPr>
        <p:spPr>
          <a:xfrm rot="16200000">
            <a:off x="9243089" y="3278027"/>
            <a:ext cx="602821" cy="21130"/>
          </a:xfrm>
          <a:prstGeom prst="line">
            <a:avLst/>
          </a:prstGeom>
          <a:ln w="76200" cap="rnd">
            <a:solidFill>
              <a:srgbClr val="97949D"/>
            </a:solidFill>
            <a:prstDash val="sysDot"/>
            <a:headEnd type="none" w="sm" len="sm"/>
            <a:tailEnd type="arrow" w="med" len="sm"/>
          </a:ln>
        </p:spPr>
        <p:txBody>
          <a:bodyPr/>
          <a:lstStyle/>
          <a:p>
            <a:endParaRPr lang="en-ID" dirty="0"/>
          </a:p>
        </p:txBody>
      </p:sp>
      <p:sp>
        <p:nvSpPr>
          <p:cNvPr id="39" name="TextBox 9">
            <a:extLst>
              <a:ext uri="{FF2B5EF4-FFF2-40B4-BE49-F238E27FC236}">
                <a16:creationId xmlns:a16="http://schemas.microsoft.com/office/drawing/2014/main" id="{291A47F6-2078-9DBE-DA3F-A660E8489573}"/>
              </a:ext>
            </a:extLst>
          </p:cNvPr>
          <p:cNvSpPr txBox="1"/>
          <p:nvPr/>
        </p:nvSpPr>
        <p:spPr>
          <a:xfrm>
            <a:off x="8603957" y="1509588"/>
            <a:ext cx="1963457" cy="13222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44"/>
              </a:lnSpc>
            </a:pPr>
            <a:r>
              <a:rPr lang="en-US" dirty="0">
                <a:solidFill>
                  <a:srgbClr val="000000"/>
                </a:solidFill>
                <a:latin typeface="Tahoma" panose="020B0604030504040204" pitchFamily="34" charset="0"/>
                <a:ea typeface="Calibri" panose="020F0502020204030204" pitchFamily="34" charset="0"/>
              </a:rPr>
              <a:t>M</a:t>
            </a:r>
            <a:r>
              <a:rPr lang="id-ID" sz="15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enjaga agar usaha yang terorganisir tetap berjalan pada jalurnya dan mengoreksi kesalahan yang terjadi</a:t>
            </a:r>
            <a:endParaRPr lang="en-US" sz="1500" spc="76" dirty="0">
              <a:solidFill>
                <a:srgbClr val="19191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A45247C-F5A9-BC41-97E9-F95A2833DD61}"/>
              </a:ext>
            </a:extLst>
          </p:cNvPr>
          <p:cNvSpPr txBox="1"/>
          <p:nvPr/>
        </p:nvSpPr>
        <p:spPr>
          <a:xfrm>
            <a:off x="7766756" y="439649"/>
            <a:ext cx="1591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/>
              <a:t>Media 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1A32B8B-98CB-554A-A968-AF7FFC59D8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6706" y="1281135"/>
            <a:ext cx="3775761" cy="65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428756"/>
      </p:ext>
    </p:extLst>
  </p:cSld>
  <p:clrMapOvr>
    <a:masterClrMapping/>
  </p:clrMapOvr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{BB612D1E-6E7C-4E6A-B22D-EF0614893DA4}tf16401371</Template>
  <TotalTime>129</TotalTime>
  <Words>304</Words>
  <Application>Microsoft Macintosh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6" baseType="lpstr">
      <vt:lpstr>Arial</vt:lpstr>
      <vt:lpstr>Cairo Bold Bold</vt:lpstr>
      <vt:lpstr>Calibri</vt:lpstr>
      <vt:lpstr>Calibri Light</vt:lpstr>
      <vt:lpstr>Lato Bold</vt:lpstr>
      <vt:lpstr>Montserrat Bold</vt:lpstr>
      <vt:lpstr>Montserrat Classic</vt:lpstr>
      <vt:lpstr>Rockwell</vt:lpstr>
      <vt:lpstr>Tahoma</vt:lpstr>
      <vt:lpstr>Times New Roman</vt:lpstr>
      <vt:lpstr>Wingdings</vt:lpstr>
      <vt:lpstr>Atlas</vt:lpstr>
      <vt:lpstr>PowerPoint Presentation</vt:lpstr>
      <vt:lpstr>PowerPoint Presentation</vt:lpstr>
      <vt:lpstr> Fasilitasi dalam mencapai Sasaran Kelompok 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Nadya Arie</dc:creator>
  <cp:lastModifiedBy>Microsoft Office User</cp:lastModifiedBy>
  <cp:revision>7</cp:revision>
  <dcterms:created xsi:type="dcterms:W3CDTF">2022-07-13T18:14:38Z</dcterms:created>
  <dcterms:modified xsi:type="dcterms:W3CDTF">2022-08-12T04:35:42Z</dcterms:modified>
</cp:coreProperties>
</file>