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4" r:id="rId3"/>
    <p:sldId id="289" r:id="rId4"/>
    <p:sldId id="262" r:id="rId5"/>
    <p:sldId id="290" r:id="rId6"/>
    <p:sldId id="275" r:id="rId7"/>
    <p:sldId id="292" r:id="rId8"/>
    <p:sldId id="291" r:id="rId9"/>
    <p:sldId id="268"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113" d="100"/>
          <a:sy n="113" d="100"/>
        </p:scale>
        <p:origin x="5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8/12/22</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8/12/22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8/12/22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8/12/22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8/12/22</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8/12/22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8/12/22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8/12/22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8/12/22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8/12/22</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8/12/22</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8/12/22</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3.png"/><Relationship Id="rId3" Type="http://schemas.openxmlformats.org/officeDocument/2006/relationships/image" Target="../media/image9.png"/><Relationship Id="rId7" Type="http://schemas.openxmlformats.org/officeDocument/2006/relationships/image" Target="../media/image5.png"/><Relationship Id="rId12"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png"/><Relationship Id="rId5" Type="http://schemas.openxmlformats.org/officeDocument/2006/relationships/image" Target="../media/image11.png"/><Relationship Id="rId10" Type="http://schemas.openxmlformats.org/officeDocument/2006/relationships/image" Target="../media/image14.svg"/><Relationship Id="rId4" Type="http://schemas.openxmlformats.org/officeDocument/2006/relationships/image" Target="../media/image10.sv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9.svg"/><Relationship Id="rId7" Type="http://schemas.openxmlformats.org/officeDocument/2006/relationships/image" Target="../media/image5.png"/><Relationship Id="rId12" Type="http://schemas.openxmlformats.org/officeDocument/2006/relationships/image" Target="../media/image23.svg"/><Relationship Id="rId17" Type="http://schemas.openxmlformats.org/officeDocument/2006/relationships/image" Target="../media/image28.png"/><Relationship Id="rId2" Type="http://schemas.openxmlformats.org/officeDocument/2006/relationships/image" Target="../media/image18.png"/><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22.png"/><Relationship Id="rId5" Type="http://schemas.openxmlformats.org/officeDocument/2006/relationships/image" Target="../media/image2.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png"/><Relationship Id="rId9" Type="http://schemas.openxmlformats.org/officeDocument/2006/relationships/image" Target="../media/image20.png"/><Relationship Id="rId14" Type="http://schemas.openxmlformats.org/officeDocument/2006/relationships/image" Target="../media/image25.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a:extLst>
              <a:ext uri="{FF2B5EF4-FFF2-40B4-BE49-F238E27FC236}">
                <a16:creationId xmlns:a16="http://schemas.microsoft.com/office/drawing/2014/main" id="{A29AC05A-48A1-88CA-839E-1DDB5C3981D5}"/>
              </a:ext>
            </a:extLst>
          </p:cNvPr>
          <p:cNvGrpSpPr/>
          <p:nvPr/>
        </p:nvGrpSpPr>
        <p:grpSpPr>
          <a:xfrm>
            <a:off x="9511579" y="283846"/>
            <a:ext cx="2437915" cy="680509"/>
            <a:chOff x="0" y="0"/>
            <a:chExt cx="3250554" cy="907345"/>
          </a:xfrm>
        </p:grpSpPr>
        <p:pic>
          <p:nvPicPr>
            <p:cNvPr id="7" name="Picture 20">
              <a:extLst>
                <a:ext uri="{FF2B5EF4-FFF2-40B4-BE49-F238E27FC236}">
                  <a16:creationId xmlns:a16="http://schemas.microsoft.com/office/drawing/2014/main" id="{64DA9886-659B-297E-DDCF-58CC0863BBCE}"/>
                </a:ext>
              </a:extLst>
            </p:cNvPr>
            <p:cNvPicPr>
              <a:picLocks noChangeAspect="1"/>
            </p:cNvPicPr>
            <p:nvPr/>
          </p:nvPicPr>
          <p:blipFill>
            <a:blip r:embed="rId2"/>
            <a:srcRect/>
            <a:stretch>
              <a:fillRect/>
            </a:stretch>
          </p:blipFill>
          <p:spPr>
            <a:xfrm>
              <a:off x="997632" y="0"/>
              <a:ext cx="907345" cy="907345"/>
            </a:xfrm>
            <a:prstGeom prst="rect">
              <a:avLst/>
            </a:prstGeom>
          </p:spPr>
        </p:pic>
        <p:pic>
          <p:nvPicPr>
            <p:cNvPr id="8" name="Picture 21">
              <a:extLst>
                <a:ext uri="{FF2B5EF4-FFF2-40B4-BE49-F238E27FC236}">
                  <a16:creationId xmlns:a16="http://schemas.microsoft.com/office/drawing/2014/main" id="{B01CD7C4-EA0E-512C-7400-E99E13B64E05}"/>
                </a:ext>
              </a:extLst>
            </p:cNvPr>
            <p:cNvPicPr>
              <a:picLocks noChangeAspect="1"/>
            </p:cNvPicPr>
            <p:nvPr/>
          </p:nvPicPr>
          <p:blipFill>
            <a:blip r:embed="rId3"/>
            <a:srcRect/>
            <a:stretch>
              <a:fillRect/>
            </a:stretch>
          </p:blipFill>
          <p:spPr>
            <a:xfrm>
              <a:off x="2031039" y="207737"/>
              <a:ext cx="1219515" cy="491871"/>
            </a:xfrm>
            <a:prstGeom prst="rect">
              <a:avLst/>
            </a:prstGeom>
          </p:spPr>
        </p:pic>
        <p:pic>
          <p:nvPicPr>
            <p:cNvPr id="9" name="Picture 22">
              <a:extLst>
                <a:ext uri="{FF2B5EF4-FFF2-40B4-BE49-F238E27FC236}">
                  <a16:creationId xmlns:a16="http://schemas.microsoft.com/office/drawing/2014/main" id="{94C8DFBB-75AF-023D-52BC-63AF202872A3}"/>
                </a:ext>
              </a:extLst>
            </p:cNvPr>
            <p:cNvPicPr>
              <a:picLocks noChangeAspect="1"/>
            </p:cNvPicPr>
            <p:nvPr/>
          </p:nvPicPr>
          <p:blipFill>
            <a:blip r:embed="rId4"/>
            <a:srcRect/>
            <a:stretch>
              <a:fillRect/>
            </a:stretch>
          </p:blipFill>
          <p:spPr>
            <a:xfrm>
              <a:off x="0" y="0"/>
              <a:ext cx="907345" cy="907345"/>
            </a:xfrm>
            <a:prstGeom prst="rect">
              <a:avLst/>
            </a:prstGeom>
          </p:spPr>
        </p:pic>
      </p:grpSp>
      <p:sp>
        <p:nvSpPr>
          <p:cNvPr id="13" name="TextBox 20">
            <a:extLst>
              <a:ext uri="{FF2B5EF4-FFF2-40B4-BE49-F238E27FC236}">
                <a16:creationId xmlns:a16="http://schemas.microsoft.com/office/drawing/2014/main" id="{BCC00BA7-7692-18E4-F907-1798F1A5CAAC}"/>
              </a:ext>
            </a:extLst>
          </p:cNvPr>
          <p:cNvSpPr txBox="1"/>
          <p:nvPr/>
        </p:nvSpPr>
        <p:spPr>
          <a:xfrm>
            <a:off x="1439475" y="1267770"/>
            <a:ext cx="5960785" cy="3217676"/>
          </a:xfrm>
          <a:prstGeom prst="rect">
            <a:avLst/>
          </a:prstGeom>
        </p:spPr>
        <p:txBody>
          <a:bodyPr wrap="square" lIns="0" tIns="0" rIns="0" bIns="0" rtlCol="0" anchor="t">
            <a:spAutoFit/>
          </a:bodyPr>
          <a:lstStyle/>
          <a:p>
            <a:pPr>
              <a:lnSpc>
                <a:spcPts val="8459"/>
              </a:lnSpc>
            </a:pPr>
            <a:r>
              <a:rPr lang="en-US" sz="6500" dirty="0">
                <a:solidFill>
                  <a:srgbClr val="083D72"/>
                </a:solidFill>
                <a:latin typeface="Lato Bold"/>
              </a:rPr>
              <a:t>SPB 1</a:t>
            </a:r>
          </a:p>
          <a:p>
            <a:pPr>
              <a:lnSpc>
                <a:spcPts val="8459"/>
              </a:lnSpc>
            </a:pPr>
            <a:r>
              <a:rPr lang="en-US" sz="6500" dirty="0" err="1">
                <a:solidFill>
                  <a:srgbClr val="083D72"/>
                </a:solidFill>
                <a:latin typeface="Lato Bold"/>
              </a:rPr>
              <a:t>Konsep</a:t>
            </a:r>
            <a:r>
              <a:rPr lang="en-US" sz="6500" dirty="0">
                <a:solidFill>
                  <a:srgbClr val="083D72"/>
                </a:solidFill>
                <a:latin typeface="Lato Bold"/>
              </a:rPr>
              <a:t> Dasar </a:t>
            </a:r>
            <a:r>
              <a:rPr lang="en-US" sz="6500" dirty="0" err="1">
                <a:solidFill>
                  <a:srgbClr val="083D72"/>
                </a:solidFill>
                <a:latin typeface="Lato Bold"/>
              </a:rPr>
              <a:t>Kelompok</a:t>
            </a:r>
            <a:endParaRPr lang="en-US" sz="6500" dirty="0">
              <a:solidFill>
                <a:srgbClr val="083D72"/>
              </a:solidFill>
              <a:latin typeface="Lato Bold"/>
            </a:endParaRPr>
          </a:p>
        </p:txBody>
      </p:sp>
      <p:sp>
        <p:nvSpPr>
          <p:cNvPr id="14" name="TextBox 21">
            <a:extLst>
              <a:ext uri="{FF2B5EF4-FFF2-40B4-BE49-F238E27FC236}">
                <a16:creationId xmlns:a16="http://schemas.microsoft.com/office/drawing/2014/main" id="{D2BD9942-8B2A-E49E-BE4D-989B09FAA4AE}"/>
              </a:ext>
            </a:extLst>
          </p:cNvPr>
          <p:cNvSpPr txBox="1"/>
          <p:nvPr/>
        </p:nvSpPr>
        <p:spPr>
          <a:xfrm>
            <a:off x="1439475" y="4485446"/>
            <a:ext cx="8820328" cy="364843"/>
          </a:xfrm>
          <a:prstGeom prst="rect">
            <a:avLst/>
          </a:prstGeom>
        </p:spPr>
        <p:txBody>
          <a:bodyPr wrap="square" lIns="0" tIns="0" rIns="0" bIns="0" rtlCol="0" anchor="t">
            <a:spAutoFit/>
          </a:bodyPr>
          <a:lstStyle/>
          <a:p>
            <a:pPr>
              <a:lnSpc>
                <a:spcPts val="3167"/>
              </a:lnSpc>
            </a:pPr>
            <a:r>
              <a:rPr lang="en-US" dirty="0">
                <a:solidFill>
                  <a:srgbClr val="9A031E"/>
                </a:solidFill>
                <a:latin typeface="Montserrat Bold"/>
              </a:rPr>
              <a:t>POKOK BAHASAN</a:t>
            </a:r>
          </a:p>
        </p:txBody>
      </p:sp>
      <p:sp>
        <p:nvSpPr>
          <p:cNvPr id="15" name="TextBox 22">
            <a:extLst>
              <a:ext uri="{FF2B5EF4-FFF2-40B4-BE49-F238E27FC236}">
                <a16:creationId xmlns:a16="http://schemas.microsoft.com/office/drawing/2014/main" id="{F8BDA09B-8E66-C47E-2F7A-CD754F34D968}"/>
              </a:ext>
            </a:extLst>
          </p:cNvPr>
          <p:cNvSpPr txBox="1"/>
          <p:nvPr/>
        </p:nvSpPr>
        <p:spPr>
          <a:xfrm>
            <a:off x="1439475" y="4946382"/>
            <a:ext cx="9234942" cy="364843"/>
          </a:xfrm>
          <a:prstGeom prst="rect">
            <a:avLst/>
          </a:prstGeom>
        </p:spPr>
        <p:txBody>
          <a:bodyPr wrap="square" lIns="0" tIns="0" rIns="0" bIns="0" rtlCol="0" anchor="t">
            <a:spAutoFit/>
          </a:bodyPr>
          <a:lstStyle/>
          <a:p>
            <a:pPr>
              <a:lnSpc>
                <a:spcPts val="3167"/>
              </a:lnSpc>
            </a:pPr>
            <a:r>
              <a:rPr lang="en-US" dirty="0">
                <a:solidFill>
                  <a:srgbClr val="9A031E"/>
                </a:solidFill>
                <a:latin typeface="Montserrat Bold"/>
              </a:rPr>
              <a:t>MEMBANGUN KELOMPOK YANG TANGGUH</a:t>
            </a:r>
          </a:p>
        </p:txBody>
      </p:sp>
      <p:pic>
        <p:nvPicPr>
          <p:cNvPr id="3" name="Picture 2">
            <a:extLst>
              <a:ext uri="{FF2B5EF4-FFF2-40B4-BE49-F238E27FC236}">
                <a16:creationId xmlns:a16="http://schemas.microsoft.com/office/drawing/2014/main" id="{37111D6D-1510-8CFB-A413-68B144FA7CEF}"/>
              </a:ext>
            </a:extLst>
          </p:cNvPr>
          <p:cNvPicPr>
            <a:picLocks noChangeAspect="1"/>
          </p:cNvPicPr>
          <p:nvPr/>
        </p:nvPicPr>
        <p:blipFill rotWithShape="1">
          <a:blip r:embed="rId5"/>
          <a:srcRect l="596" t="760" r="4140" b="18415"/>
          <a:stretch/>
        </p:blipFill>
        <p:spPr>
          <a:xfrm>
            <a:off x="6890678" y="2304998"/>
            <a:ext cx="3861847" cy="3276525"/>
          </a:xfrm>
          <a:prstGeom prst="rect">
            <a:avLst/>
          </a:prstGeom>
        </p:spPr>
      </p:pic>
    </p:spTree>
    <p:extLst>
      <p:ext uri="{BB962C8B-B14F-4D97-AF65-F5344CB8AC3E}">
        <p14:creationId xmlns:p14="http://schemas.microsoft.com/office/powerpoint/2010/main" val="7241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sp>
        <p:nvSpPr>
          <p:cNvPr id="3" name="object 3"/>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4" name="object 4"/>
          <p:cNvSpPr/>
          <p:nvPr/>
        </p:nvSpPr>
        <p:spPr>
          <a:xfrm>
            <a:off x="362711" y="143254"/>
            <a:ext cx="2635670" cy="2674339"/>
          </a:xfrm>
          <a:custGeom>
            <a:avLst/>
            <a:gdLst/>
            <a:ahLst/>
            <a:cxnLst/>
            <a:rect l="l" t="t" r="r" b="b"/>
            <a:pathLst>
              <a:path w="1079500" h="1079500">
                <a:moveTo>
                  <a:pt x="539496" y="0"/>
                </a:moveTo>
                <a:lnTo>
                  <a:pt x="490390" y="2204"/>
                </a:lnTo>
                <a:lnTo>
                  <a:pt x="442521" y="8692"/>
                </a:lnTo>
                <a:lnTo>
                  <a:pt x="396076" y="19272"/>
                </a:lnTo>
                <a:lnTo>
                  <a:pt x="351248" y="33753"/>
                </a:lnTo>
                <a:lnTo>
                  <a:pt x="308227" y="51946"/>
                </a:lnTo>
                <a:lnTo>
                  <a:pt x="267202" y="73660"/>
                </a:lnTo>
                <a:lnTo>
                  <a:pt x="228365" y="98703"/>
                </a:lnTo>
                <a:lnTo>
                  <a:pt x="191905" y="126887"/>
                </a:lnTo>
                <a:lnTo>
                  <a:pt x="158014" y="158019"/>
                </a:lnTo>
                <a:lnTo>
                  <a:pt x="126882" y="191911"/>
                </a:lnTo>
                <a:lnTo>
                  <a:pt x="98700" y="228370"/>
                </a:lnTo>
                <a:lnTo>
                  <a:pt x="73657" y="267208"/>
                </a:lnTo>
                <a:lnTo>
                  <a:pt x="51944" y="308232"/>
                </a:lnTo>
                <a:lnTo>
                  <a:pt x="33752" y="351253"/>
                </a:lnTo>
                <a:lnTo>
                  <a:pt x="19271" y="396081"/>
                </a:lnTo>
                <a:lnTo>
                  <a:pt x="8692" y="442524"/>
                </a:lnTo>
                <a:lnTo>
                  <a:pt x="2204" y="490392"/>
                </a:lnTo>
                <a:lnTo>
                  <a:pt x="0" y="539496"/>
                </a:lnTo>
                <a:lnTo>
                  <a:pt x="2204" y="588599"/>
                </a:lnTo>
                <a:lnTo>
                  <a:pt x="8692" y="636467"/>
                </a:lnTo>
                <a:lnTo>
                  <a:pt x="19271" y="682910"/>
                </a:lnTo>
                <a:lnTo>
                  <a:pt x="33752" y="727738"/>
                </a:lnTo>
                <a:lnTo>
                  <a:pt x="51944" y="770759"/>
                </a:lnTo>
                <a:lnTo>
                  <a:pt x="73657" y="811784"/>
                </a:lnTo>
                <a:lnTo>
                  <a:pt x="98700" y="850621"/>
                </a:lnTo>
                <a:lnTo>
                  <a:pt x="126882" y="887080"/>
                </a:lnTo>
                <a:lnTo>
                  <a:pt x="158014" y="920972"/>
                </a:lnTo>
                <a:lnTo>
                  <a:pt x="191905" y="952104"/>
                </a:lnTo>
                <a:lnTo>
                  <a:pt x="228365" y="980288"/>
                </a:lnTo>
                <a:lnTo>
                  <a:pt x="267202" y="1005332"/>
                </a:lnTo>
                <a:lnTo>
                  <a:pt x="308227" y="1027045"/>
                </a:lnTo>
                <a:lnTo>
                  <a:pt x="351248" y="1045238"/>
                </a:lnTo>
                <a:lnTo>
                  <a:pt x="396076" y="1059719"/>
                </a:lnTo>
                <a:lnTo>
                  <a:pt x="442521" y="1070299"/>
                </a:lnTo>
                <a:lnTo>
                  <a:pt x="490390" y="1076787"/>
                </a:lnTo>
                <a:lnTo>
                  <a:pt x="539496" y="1078992"/>
                </a:lnTo>
                <a:lnTo>
                  <a:pt x="588601" y="1076787"/>
                </a:lnTo>
                <a:lnTo>
                  <a:pt x="636470" y="1070299"/>
                </a:lnTo>
                <a:lnTo>
                  <a:pt x="682915" y="1059719"/>
                </a:lnTo>
                <a:lnTo>
                  <a:pt x="727743" y="1045238"/>
                </a:lnTo>
                <a:lnTo>
                  <a:pt x="770764" y="1027045"/>
                </a:lnTo>
                <a:lnTo>
                  <a:pt x="811789" y="1005331"/>
                </a:lnTo>
                <a:lnTo>
                  <a:pt x="850626" y="980288"/>
                </a:lnTo>
                <a:lnTo>
                  <a:pt x="887086" y="952104"/>
                </a:lnTo>
                <a:lnTo>
                  <a:pt x="920977" y="920972"/>
                </a:lnTo>
                <a:lnTo>
                  <a:pt x="952109" y="887080"/>
                </a:lnTo>
                <a:lnTo>
                  <a:pt x="980291" y="850621"/>
                </a:lnTo>
                <a:lnTo>
                  <a:pt x="1005334" y="811783"/>
                </a:lnTo>
                <a:lnTo>
                  <a:pt x="1027047" y="770759"/>
                </a:lnTo>
                <a:lnTo>
                  <a:pt x="1045239" y="727738"/>
                </a:lnTo>
                <a:lnTo>
                  <a:pt x="1059720" y="682910"/>
                </a:lnTo>
                <a:lnTo>
                  <a:pt x="1070299" y="636467"/>
                </a:lnTo>
                <a:lnTo>
                  <a:pt x="1076787" y="588599"/>
                </a:lnTo>
                <a:lnTo>
                  <a:pt x="1078992" y="539496"/>
                </a:lnTo>
                <a:lnTo>
                  <a:pt x="1076787" y="490392"/>
                </a:lnTo>
                <a:lnTo>
                  <a:pt x="1070299" y="442524"/>
                </a:lnTo>
                <a:lnTo>
                  <a:pt x="1059720" y="396081"/>
                </a:lnTo>
                <a:lnTo>
                  <a:pt x="1045239" y="351253"/>
                </a:lnTo>
                <a:lnTo>
                  <a:pt x="1027047" y="308232"/>
                </a:lnTo>
                <a:lnTo>
                  <a:pt x="1005334" y="267208"/>
                </a:lnTo>
                <a:lnTo>
                  <a:pt x="980291" y="228370"/>
                </a:lnTo>
                <a:lnTo>
                  <a:pt x="952109" y="191911"/>
                </a:lnTo>
                <a:lnTo>
                  <a:pt x="920977" y="158019"/>
                </a:lnTo>
                <a:lnTo>
                  <a:pt x="887086" y="126887"/>
                </a:lnTo>
                <a:lnTo>
                  <a:pt x="850626" y="98703"/>
                </a:lnTo>
                <a:lnTo>
                  <a:pt x="811789" y="73660"/>
                </a:lnTo>
                <a:lnTo>
                  <a:pt x="770764" y="51946"/>
                </a:lnTo>
                <a:lnTo>
                  <a:pt x="727743" y="33753"/>
                </a:lnTo>
                <a:lnTo>
                  <a:pt x="682915" y="19272"/>
                </a:lnTo>
                <a:lnTo>
                  <a:pt x="636470" y="8692"/>
                </a:lnTo>
                <a:lnTo>
                  <a:pt x="588601" y="2204"/>
                </a:lnTo>
                <a:lnTo>
                  <a:pt x="539496" y="0"/>
                </a:lnTo>
                <a:close/>
              </a:path>
            </a:pathLst>
          </a:custGeom>
          <a:solidFill>
            <a:srgbClr val="9DC3E6"/>
          </a:solidFill>
        </p:spPr>
        <p:txBody>
          <a:bodyPr wrap="square" lIns="0" tIns="0" rIns="0" bIns="0" rtlCol="0"/>
          <a:lstStyle/>
          <a:p>
            <a:endParaRPr dirty="0"/>
          </a:p>
        </p:txBody>
      </p:sp>
      <p:sp>
        <p:nvSpPr>
          <p:cNvPr id="5" name="object 5"/>
          <p:cNvSpPr txBox="1"/>
          <p:nvPr/>
        </p:nvSpPr>
        <p:spPr>
          <a:xfrm>
            <a:off x="1256487" y="383539"/>
            <a:ext cx="1264920" cy="330835"/>
          </a:xfrm>
          <a:prstGeom prst="rect">
            <a:avLst/>
          </a:prstGeom>
        </p:spPr>
        <p:txBody>
          <a:bodyPr vert="horz" wrap="square" lIns="0" tIns="13335" rIns="0" bIns="0" rtlCol="0">
            <a:spAutoFit/>
          </a:bodyPr>
          <a:lstStyle/>
          <a:p>
            <a:pPr marL="12700">
              <a:lnSpc>
                <a:spcPct val="100000"/>
              </a:lnSpc>
              <a:spcBef>
                <a:spcPts val="105"/>
              </a:spcBef>
            </a:pPr>
            <a:endParaRPr sz="2000" dirty="0">
              <a:latin typeface="Arial"/>
              <a:cs typeface="Arial"/>
            </a:endParaRPr>
          </a:p>
        </p:txBody>
      </p:sp>
      <p:grpSp>
        <p:nvGrpSpPr>
          <p:cNvPr id="6" name="object 6"/>
          <p:cNvGrpSpPr/>
          <p:nvPr/>
        </p:nvGrpSpPr>
        <p:grpSpPr>
          <a:xfrm>
            <a:off x="1256487" y="1075038"/>
            <a:ext cx="6715125" cy="1154430"/>
            <a:chOff x="1065267" y="1388234"/>
            <a:chExt cx="6715125" cy="1154430"/>
          </a:xfrm>
        </p:grpSpPr>
        <p:pic>
          <p:nvPicPr>
            <p:cNvPr id="7" name="object 7"/>
            <p:cNvPicPr/>
            <p:nvPr/>
          </p:nvPicPr>
          <p:blipFill>
            <a:blip r:embed="rId2" cstate="print"/>
            <a:stretch>
              <a:fillRect/>
            </a:stretch>
          </p:blipFill>
          <p:spPr>
            <a:xfrm>
              <a:off x="1065267" y="1388234"/>
              <a:ext cx="6714760" cy="1153856"/>
            </a:xfrm>
            <a:prstGeom prst="rect">
              <a:avLst/>
            </a:prstGeom>
          </p:spPr>
        </p:pic>
        <p:pic>
          <p:nvPicPr>
            <p:cNvPr id="8" name="object 8"/>
            <p:cNvPicPr/>
            <p:nvPr/>
          </p:nvPicPr>
          <p:blipFill>
            <a:blip r:embed="rId3" cstate="print"/>
            <a:stretch>
              <a:fillRect/>
            </a:stretch>
          </p:blipFill>
          <p:spPr>
            <a:xfrm>
              <a:off x="1167384" y="1565160"/>
              <a:ext cx="6045708" cy="856475"/>
            </a:xfrm>
            <a:prstGeom prst="rect">
              <a:avLst/>
            </a:prstGeom>
          </p:spPr>
        </p:pic>
        <p:sp>
          <p:nvSpPr>
            <p:cNvPr id="9" name="object 9"/>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sp>
        <p:nvSpPr>
          <p:cNvPr id="10" name="object 10"/>
          <p:cNvSpPr txBox="1"/>
          <p:nvPr/>
        </p:nvSpPr>
        <p:spPr>
          <a:xfrm>
            <a:off x="1774221" y="1302108"/>
            <a:ext cx="5694680" cy="628377"/>
          </a:xfrm>
          <a:prstGeom prst="rect">
            <a:avLst/>
          </a:prstGeom>
        </p:spPr>
        <p:txBody>
          <a:bodyPr vert="horz" wrap="square" lIns="0" tIns="12700" rIns="0" bIns="0" rtlCol="0">
            <a:spAutoFit/>
          </a:bodyPr>
          <a:lstStyle/>
          <a:p>
            <a:pPr marL="12700" marR="5080" algn="ctr">
              <a:lnSpc>
                <a:spcPct val="100000"/>
              </a:lnSpc>
              <a:spcBef>
                <a:spcPts val="100"/>
              </a:spcBef>
            </a:pPr>
            <a:r>
              <a:rPr lang="en-US" sz="4000" spc="-30" dirty="0">
                <a:solidFill>
                  <a:srgbClr val="FFFFFF"/>
                </a:solidFill>
                <a:latin typeface="Calibri"/>
                <a:cs typeface="Calibri"/>
              </a:rPr>
              <a:t>PENGERTIAN KELOMPOK</a:t>
            </a:r>
            <a:endParaRPr sz="4000" dirty="0">
              <a:latin typeface="Calibri"/>
              <a:cs typeface="Calibri"/>
            </a:endParaRPr>
          </a:p>
        </p:txBody>
      </p:sp>
      <p:grpSp>
        <p:nvGrpSpPr>
          <p:cNvPr id="15" name="object 15"/>
          <p:cNvGrpSpPr/>
          <p:nvPr/>
        </p:nvGrpSpPr>
        <p:grpSpPr>
          <a:xfrm>
            <a:off x="1358604" y="2825342"/>
            <a:ext cx="9798081" cy="2972699"/>
            <a:chOff x="2031492" y="3909449"/>
            <a:chExt cx="9083040" cy="1087874"/>
          </a:xfrm>
        </p:grpSpPr>
        <p:sp>
          <p:nvSpPr>
            <p:cNvPr id="16" name="object 16"/>
            <p:cNvSpPr/>
            <p:nvPr/>
          </p:nvSpPr>
          <p:spPr>
            <a:xfrm>
              <a:off x="2031492" y="4392168"/>
              <a:ext cx="9083040" cy="605155"/>
            </a:xfrm>
            <a:custGeom>
              <a:avLst/>
              <a:gdLst/>
              <a:ahLst/>
              <a:cxnLst/>
              <a:rect l="l" t="t" r="r" b="b"/>
              <a:pathLst>
                <a:path w="9083040" h="605154">
                  <a:moveTo>
                    <a:pt x="0" y="605028"/>
                  </a:moveTo>
                  <a:lnTo>
                    <a:pt x="9083040" y="605028"/>
                  </a:lnTo>
                  <a:lnTo>
                    <a:pt x="9083040" y="0"/>
                  </a:lnTo>
                  <a:lnTo>
                    <a:pt x="0" y="0"/>
                  </a:lnTo>
                  <a:lnTo>
                    <a:pt x="0" y="605028"/>
                  </a:lnTo>
                  <a:close/>
                </a:path>
              </a:pathLst>
            </a:custGeom>
            <a:ln w="6350">
              <a:solidFill>
                <a:srgbClr val="4471C4"/>
              </a:solidFill>
            </a:ln>
          </p:spPr>
          <p:txBody>
            <a:bodyPr wrap="square" lIns="0" tIns="0" rIns="0" bIns="0" rtlCol="0"/>
            <a:lstStyle/>
            <a:p>
              <a:endParaRPr/>
            </a:p>
          </p:txBody>
        </p:sp>
        <p:pic>
          <p:nvPicPr>
            <p:cNvPr id="17" name="object 17"/>
            <p:cNvPicPr/>
            <p:nvPr/>
          </p:nvPicPr>
          <p:blipFill>
            <a:blip r:embed="rId4" cstate="print"/>
            <a:stretch>
              <a:fillRect/>
            </a:stretch>
          </p:blipFill>
          <p:spPr>
            <a:xfrm>
              <a:off x="2485644" y="3909449"/>
              <a:ext cx="8454668" cy="1017609"/>
            </a:xfrm>
            <a:prstGeom prst="rect">
              <a:avLst/>
            </a:prstGeom>
          </p:spPr>
        </p:pic>
      </p:grpSp>
      <p:grpSp>
        <p:nvGrpSpPr>
          <p:cNvPr id="22" name="Group 19">
            <a:extLst>
              <a:ext uri="{FF2B5EF4-FFF2-40B4-BE49-F238E27FC236}">
                <a16:creationId xmlns:a16="http://schemas.microsoft.com/office/drawing/2014/main" id="{BCC30C67-5457-AE04-212C-E31EED3B2277}"/>
              </a:ext>
            </a:extLst>
          </p:cNvPr>
          <p:cNvGrpSpPr/>
          <p:nvPr/>
        </p:nvGrpSpPr>
        <p:grpSpPr>
          <a:xfrm>
            <a:off x="9511579" y="283846"/>
            <a:ext cx="2437915" cy="680509"/>
            <a:chOff x="0" y="0"/>
            <a:chExt cx="3250554" cy="907345"/>
          </a:xfrm>
        </p:grpSpPr>
        <p:pic>
          <p:nvPicPr>
            <p:cNvPr id="23" name="Picture 20">
              <a:extLst>
                <a:ext uri="{FF2B5EF4-FFF2-40B4-BE49-F238E27FC236}">
                  <a16:creationId xmlns:a16="http://schemas.microsoft.com/office/drawing/2014/main" id="{811BE588-B675-EBE3-DF1E-C27CB07AFF0E}"/>
                </a:ext>
              </a:extLst>
            </p:cNvPr>
            <p:cNvPicPr>
              <a:picLocks noChangeAspect="1"/>
            </p:cNvPicPr>
            <p:nvPr/>
          </p:nvPicPr>
          <p:blipFill>
            <a:blip r:embed="rId5"/>
            <a:srcRect/>
            <a:stretch>
              <a:fillRect/>
            </a:stretch>
          </p:blipFill>
          <p:spPr>
            <a:xfrm>
              <a:off x="997632" y="0"/>
              <a:ext cx="907345" cy="907345"/>
            </a:xfrm>
            <a:prstGeom prst="rect">
              <a:avLst/>
            </a:prstGeom>
          </p:spPr>
        </p:pic>
        <p:pic>
          <p:nvPicPr>
            <p:cNvPr id="24" name="Picture 21">
              <a:extLst>
                <a:ext uri="{FF2B5EF4-FFF2-40B4-BE49-F238E27FC236}">
                  <a16:creationId xmlns:a16="http://schemas.microsoft.com/office/drawing/2014/main" id="{F5391D1D-63B8-4EFE-8666-70BCFF1245C3}"/>
                </a:ext>
              </a:extLst>
            </p:cNvPr>
            <p:cNvPicPr>
              <a:picLocks noChangeAspect="1"/>
            </p:cNvPicPr>
            <p:nvPr/>
          </p:nvPicPr>
          <p:blipFill>
            <a:blip r:embed="rId6"/>
            <a:srcRect/>
            <a:stretch>
              <a:fillRect/>
            </a:stretch>
          </p:blipFill>
          <p:spPr>
            <a:xfrm>
              <a:off x="2031039" y="207737"/>
              <a:ext cx="1219515" cy="491871"/>
            </a:xfrm>
            <a:prstGeom prst="rect">
              <a:avLst/>
            </a:prstGeom>
          </p:spPr>
        </p:pic>
        <p:pic>
          <p:nvPicPr>
            <p:cNvPr id="25" name="Picture 22">
              <a:extLst>
                <a:ext uri="{FF2B5EF4-FFF2-40B4-BE49-F238E27FC236}">
                  <a16:creationId xmlns:a16="http://schemas.microsoft.com/office/drawing/2014/main" id="{CBE93E93-F952-263E-4668-66CAFB5EED0A}"/>
                </a:ext>
              </a:extLst>
            </p:cNvPr>
            <p:cNvPicPr>
              <a:picLocks noChangeAspect="1"/>
            </p:cNvPicPr>
            <p:nvPr/>
          </p:nvPicPr>
          <p:blipFill>
            <a:blip r:embed="rId7"/>
            <a:srcRect/>
            <a:stretch>
              <a:fillRect/>
            </a:stretch>
          </p:blipFill>
          <p:spPr>
            <a:xfrm>
              <a:off x="0" y="0"/>
              <a:ext cx="907345" cy="907345"/>
            </a:xfrm>
            <a:prstGeom prst="rect">
              <a:avLst/>
            </a:prstGeom>
          </p:spPr>
        </p:pic>
      </p:grpSp>
      <p:sp>
        <p:nvSpPr>
          <p:cNvPr id="31" name="object 10">
            <a:extLst>
              <a:ext uri="{FF2B5EF4-FFF2-40B4-BE49-F238E27FC236}">
                <a16:creationId xmlns:a16="http://schemas.microsoft.com/office/drawing/2014/main" id="{28F33769-69D3-D0D2-00E7-634FA2C2C2AE}"/>
              </a:ext>
            </a:extLst>
          </p:cNvPr>
          <p:cNvSpPr txBox="1"/>
          <p:nvPr/>
        </p:nvSpPr>
        <p:spPr>
          <a:xfrm>
            <a:off x="2127983" y="2994605"/>
            <a:ext cx="7936033" cy="2872581"/>
          </a:xfrm>
          <a:prstGeom prst="rect">
            <a:avLst/>
          </a:prstGeom>
        </p:spPr>
        <p:txBody>
          <a:bodyPr vert="horz" wrap="square" lIns="0" tIns="12700" rIns="0" bIns="0" rtlCol="0">
            <a:spAutoFit/>
          </a:bodyPr>
          <a:lstStyle/>
          <a:p>
            <a:pPr marL="12700" marR="5080" algn="just">
              <a:spcBef>
                <a:spcPts val="100"/>
              </a:spcBef>
            </a:pPr>
            <a:r>
              <a:rPr lang="id-ID" sz="20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Kelompok merupakan sejumlah orang yang saling berinteraksi sesuai dengan pola-pola yang telah mapan. Secara lebih lengkap, pengertian kelompok adalah kumpulan dua orang atau lebih yang berinteraksi atau satu sama lain dalam waktu yang cukup, sehingga terjadi hubungan psikologis yang nyata antar anggota kelompok, seperti adanya rasa memiliki kelompok, rasa saling ketergantungan, solidaritas kelompok, memiliki norma dan merasa perlu adanya struktur kelompok </a:t>
            </a:r>
            <a:endParaRPr lang="en-ID"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12700" marR="5080">
              <a:lnSpc>
                <a:spcPct val="100000"/>
              </a:lnSpc>
              <a:spcBef>
                <a:spcPts val="100"/>
              </a:spcBef>
            </a:pPr>
            <a:endParaRPr sz="2500" dirty="0">
              <a:latin typeface="Calibri"/>
              <a:cs typeface="Calibri"/>
            </a:endParaRPr>
          </a:p>
        </p:txBody>
      </p:sp>
      <p:sp>
        <p:nvSpPr>
          <p:cNvPr id="11" name="TextBox 10">
            <a:extLst>
              <a:ext uri="{FF2B5EF4-FFF2-40B4-BE49-F238E27FC236}">
                <a16:creationId xmlns:a16="http://schemas.microsoft.com/office/drawing/2014/main" id="{FBD591C2-E566-6041-A38B-B0E6AF39D9CA}"/>
              </a:ext>
            </a:extLst>
          </p:cNvPr>
          <p:cNvSpPr txBox="1"/>
          <p:nvPr/>
        </p:nvSpPr>
        <p:spPr>
          <a:xfrm>
            <a:off x="1774221" y="383539"/>
            <a:ext cx="1680179" cy="369332"/>
          </a:xfrm>
          <a:prstGeom prst="rect">
            <a:avLst/>
          </a:prstGeom>
          <a:noFill/>
        </p:spPr>
        <p:txBody>
          <a:bodyPr wrap="square" rtlCol="0">
            <a:spAutoFit/>
          </a:bodyPr>
          <a:lstStyle/>
          <a:p>
            <a:r>
              <a:rPr lang="id-ID" dirty="0"/>
              <a:t>Media 1</a:t>
            </a:r>
          </a:p>
        </p:txBody>
      </p:sp>
    </p:spTree>
    <p:extLst>
      <p:ext uri="{BB962C8B-B14F-4D97-AF65-F5344CB8AC3E}">
        <p14:creationId xmlns:p14="http://schemas.microsoft.com/office/powerpoint/2010/main" val="996326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a:blip r:embed="rId2"/>
          <a:srcRect l="81173" t="55057" r="1764" b="25058"/>
          <a:stretch>
            <a:fillRect/>
          </a:stretch>
        </p:blipFill>
        <p:spPr>
          <a:xfrm>
            <a:off x="285467" y="1212279"/>
            <a:ext cx="2125034" cy="2476697"/>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611906">
            <a:off x="-600544" y="1009341"/>
            <a:ext cx="1772023" cy="2297599"/>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2041891" y="1363012"/>
            <a:ext cx="3987059" cy="837283"/>
          </a:xfrm>
          <a:prstGeom prst="rect">
            <a:avLst/>
          </a:prstGeom>
        </p:spPr>
      </p:pic>
      <p:sp>
        <p:nvSpPr>
          <p:cNvPr id="8" name="TextBox 8"/>
          <p:cNvSpPr txBox="1"/>
          <p:nvPr/>
        </p:nvSpPr>
        <p:spPr>
          <a:xfrm>
            <a:off x="2662383" y="2006710"/>
            <a:ext cx="9320254" cy="858568"/>
          </a:xfrm>
          <a:prstGeom prst="rect">
            <a:avLst/>
          </a:prstGeom>
        </p:spPr>
        <p:txBody>
          <a:bodyPr lIns="0" tIns="0" rIns="0" bIns="0" rtlCol="0" anchor="t">
            <a:spAutoFit/>
          </a:bodyPr>
          <a:lstStyle/>
          <a:p>
            <a:pPr>
              <a:lnSpc>
                <a:spcPts val="2273"/>
              </a:lnSpc>
              <a:spcBef>
                <a:spcPct val="0"/>
              </a:spcBef>
            </a:pPr>
            <a:r>
              <a:rPr lang="en-US" dirty="0">
                <a:latin typeface="Tahoma" panose="020B0604030504040204" pitchFamily="34" charset="0"/>
                <a:ea typeface="Calibri" panose="020F0502020204030204" pitchFamily="34" charset="0"/>
              </a:rPr>
              <a:t>K</a:t>
            </a:r>
            <a:r>
              <a:rPr lang="id-ID" sz="1800" dirty="0">
                <a:effectLst/>
                <a:latin typeface="Tahoma" panose="020B0604030504040204" pitchFamily="34" charset="0"/>
                <a:ea typeface="Calibri" panose="020F0502020204030204" pitchFamily="34" charset="0"/>
              </a:rPr>
              <a:t>elompok adalah himpunan atau kesatuan yang hidup bersama sehingga terdapat hubungan timbal balik yang saling mempengaruhi serta memiliki kesadaran untuk saling tolong menolong</a:t>
            </a:r>
            <a:r>
              <a:rPr lang="en-US" sz="1623" spc="24" dirty="0">
                <a:solidFill>
                  <a:srgbClr val="000000"/>
                </a:solidFill>
                <a:latin typeface="Montserrat Classic"/>
              </a:rPr>
              <a:t>.</a:t>
            </a:r>
          </a:p>
        </p:txBody>
      </p:sp>
      <p:sp>
        <p:nvSpPr>
          <p:cNvPr id="11" name="TextBox 11"/>
          <p:cNvSpPr txBox="1"/>
          <p:nvPr/>
        </p:nvSpPr>
        <p:spPr>
          <a:xfrm rot="-62432">
            <a:off x="2014483" y="1425745"/>
            <a:ext cx="3547211" cy="479106"/>
          </a:xfrm>
          <a:prstGeom prst="rect">
            <a:avLst/>
          </a:prstGeom>
        </p:spPr>
        <p:txBody>
          <a:bodyPr lIns="0" tIns="0" rIns="0" bIns="0" rtlCol="0" anchor="t">
            <a:spAutoFit/>
          </a:bodyPr>
          <a:lstStyle/>
          <a:p>
            <a:pPr algn="ctr">
              <a:lnSpc>
                <a:spcPts val="4065"/>
              </a:lnSpc>
            </a:pPr>
            <a:r>
              <a:rPr lang="en-US" sz="2903" dirty="0">
                <a:solidFill>
                  <a:srgbClr val="FFFFFF"/>
                </a:solidFill>
                <a:latin typeface="Passion One Regular"/>
              </a:rPr>
              <a:t>Mac </a:t>
            </a:r>
            <a:r>
              <a:rPr lang="en-US" sz="2903" dirty="0" err="1">
                <a:solidFill>
                  <a:srgbClr val="FFFFFF"/>
                </a:solidFill>
                <a:latin typeface="Passion One Regular"/>
              </a:rPr>
              <a:t>Iver</a:t>
            </a:r>
            <a:endParaRPr lang="en-US" sz="2903" dirty="0">
              <a:solidFill>
                <a:srgbClr val="FFFFFF"/>
              </a:solidFill>
              <a:latin typeface="Passion One Regular"/>
            </a:endParaRPr>
          </a:p>
        </p:txBody>
      </p:sp>
      <p:sp>
        <p:nvSpPr>
          <p:cNvPr id="15" name="TextBox 15"/>
          <p:cNvSpPr txBox="1"/>
          <p:nvPr/>
        </p:nvSpPr>
        <p:spPr>
          <a:xfrm>
            <a:off x="836643" y="4444421"/>
            <a:ext cx="8434808" cy="898003"/>
          </a:xfrm>
          <a:prstGeom prst="rect">
            <a:avLst/>
          </a:prstGeom>
        </p:spPr>
        <p:txBody>
          <a:bodyPr lIns="0" tIns="0" rIns="0" bIns="0" rtlCol="0" anchor="t">
            <a:spAutoFit/>
          </a:bodyPr>
          <a:lstStyle/>
          <a:p>
            <a:pPr>
              <a:lnSpc>
                <a:spcPts val="2391"/>
              </a:lnSpc>
            </a:pPr>
            <a:r>
              <a:rPr lang="en-US" dirty="0">
                <a:latin typeface="Tahoma" panose="020B0604030504040204" pitchFamily="34" charset="0"/>
                <a:ea typeface="Calibri" panose="020F0502020204030204" pitchFamily="34" charset="0"/>
              </a:rPr>
              <a:t>K</a:t>
            </a:r>
            <a:r>
              <a:rPr lang="id-ID" sz="1800" dirty="0">
                <a:effectLst/>
                <a:latin typeface="Tahoma" panose="020B0604030504040204" pitchFamily="34" charset="0"/>
                <a:ea typeface="Calibri" panose="020F0502020204030204" pitchFamily="34" charset="0"/>
              </a:rPr>
              <a:t>elompok sosial merupakan satu kesatuan yang terdiri dari manusia yang saling satu sama lain, sehingga tercapai tahap saling pengaruh mempengaruhi. Satuan sosial yang terbentuk dapat terjadi dalam bidang ekonomi, politik, agama, dll</a:t>
            </a:r>
            <a:endParaRPr lang="en-US" sz="1513" spc="23" dirty="0">
              <a:solidFill>
                <a:srgbClr val="000000"/>
              </a:solidFill>
              <a:latin typeface="Montserrat Classic"/>
            </a:endParaRPr>
          </a:p>
        </p:txBody>
      </p:sp>
      <p:grpSp>
        <p:nvGrpSpPr>
          <p:cNvPr id="23" name="object 6">
            <a:extLst>
              <a:ext uri="{FF2B5EF4-FFF2-40B4-BE49-F238E27FC236}">
                <a16:creationId xmlns:a16="http://schemas.microsoft.com/office/drawing/2014/main" id="{83F5AA26-229B-A849-A7A2-060401CA7C4D}"/>
              </a:ext>
            </a:extLst>
          </p:cNvPr>
          <p:cNvGrpSpPr/>
          <p:nvPr/>
        </p:nvGrpSpPr>
        <p:grpSpPr>
          <a:xfrm>
            <a:off x="967004" y="189265"/>
            <a:ext cx="7338796" cy="1004293"/>
            <a:chOff x="1065267" y="1388234"/>
            <a:chExt cx="6715125" cy="1154430"/>
          </a:xfrm>
        </p:grpSpPr>
        <p:pic>
          <p:nvPicPr>
            <p:cNvPr id="24" name="object 7">
              <a:extLst>
                <a:ext uri="{FF2B5EF4-FFF2-40B4-BE49-F238E27FC236}">
                  <a16:creationId xmlns:a16="http://schemas.microsoft.com/office/drawing/2014/main" id="{EC11A591-817C-BA54-DD89-2B15701FA6E6}"/>
                </a:ext>
              </a:extLst>
            </p:cNvPr>
            <p:cNvPicPr/>
            <p:nvPr/>
          </p:nvPicPr>
          <p:blipFill>
            <a:blip r:embed="rId7" cstate="print"/>
            <a:stretch>
              <a:fillRect/>
            </a:stretch>
          </p:blipFill>
          <p:spPr>
            <a:xfrm>
              <a:off x="1065267" y="1388234"/>
              <a:ext cx="6714760" cy="1153856"/>
            </a:xfrm>
            <a:prstGeom prst="rect">
              <a:avLst/>
            </a:prstGeom>
          </p:spPr>
        </p:pic>
        <p:pic>
          <p:nvPicPr>
            <p:cNvPr id="25" name="object 8">
              <a:extLst>
                <a:ext uri="{FF2B5EF4-FFF2-40B4-BE49-F238E27FC236}">
                  <a16:creationId xmlns:a16="http://schemas.microsoft.com/office/drawing/2014/main" id="{3B5D0F8C-78B7-DFD1-A8AE-04F9B7E4AB36}"/>
                </a:ext>
              </a:extLst>
            </p:cNvPr>
            <p:cNvPicPr/>
            <p:nvPr/>
          </p:nvPicPr>
          <p:blipFill>
            <a:blip r:embed="rId8" cstate="print"/>
            <a:stretch>
              <a:fillRect/>
            </a:stretch>
          </p:blipFill>
          <p:spPr>
            <a:xfrm>
              <a:off x="1167384" y="1565160"/>
              <a:ext cx="6045708" cy="856475"/>
            </a:xfrm>
            <a:prstGeom prst="rect">
              <a:avLst/>
            </a:prstGeom>
          </p:spPr>
        </p:pic>
        <p:sp>
          <p:nvSpPr>
            <p:cNvPr id="26" name="object 9">
              <a:extLst>
                <a:ext uri="{FF2B5EF4-FFF2-40B4-BE49-F238E27FC236}">
                  <a16:creationId xmlns:a16="http://schemas.microsoft.com/office/drawing/2014/main" id="{F7888BC2-F5B5-822B-A301-721271FEC5A9}"/>
                </a:ext>
              </a:extLst>
            </p:cNvPr>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sp>
        <p:nvSpPr>
          <p:cNvPr id="27" name="TextBox 26">
            <a:extLst>
              <a:ext uri="{FF2B5EF4-FFF2-40B4-BE49-F238E27FC236}">
                <a16:creationId xmlns:a16="http://schemas.microsoft.com/office/drawing/2014/main" id="{E9D54CE5-4B17-8325-BEB4-E2B12576B63F}"/>
              </a:ext>
            </a:extLst>
          </p:cNvPr>
          <p:cNvSpPr txBox="1"/>
          <p:nvPr/>
        </p:nvSpPr>
        <p:spPr>
          <a:xfrm>
            <a:off x="939272" y="465505"/>
            <a:ext cx="7338397" cy="400110"/>
          </a:xfrm>
          <a:prstGeom prst="rect">
            <a:avLst/>
          </a:prstGeom>
          <a:noFill/>
        </p:spPr>
        <p:txBody>
          <a:bodyPr wrap="square">
            <a:spAutoFit/>
          </a:bodyPr>
          <a:lstStyle/>
          <a:p>
            <a:pPr algn="ctr"/>
            <a:r>
              <a:rPr lang="en-US" sz="2000" b="1" spc="31" dirty="0">
                <a:solidFill>
                  <a:srgbClr val="FFFFFF"/>
                </a:solidFill>
                <a:latin typeface="Montserrat Classic"/>
              </a:rPr>
              <a:t>PENGERTIAN KELOMPOK DARI BERBAGAI SUMBER</a:t>
            </a:r>
            <a:endParaRPr lang="en-ID" sz="2000" b="1" dirty="0"/>
          </a:p>
        </p:txBody>
      </p:sp>
      <p:pic>
        <p:nvPicPr>
          <p:cNvPr id="28" name="Picture 5">
            <a:extLst>
              <a:ext uri="{FF2B5EF4-FFF2-40B4-BE49-F238E27FC236}">
                <a16:creationId xmlns:a16="http://schemas.microsoft.com/office/drawing/2014/main" id="{9EC0F6C7-5E8A-5251-6D32-A593BD7257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flipH="1">
            <a:off x="128354" y="3732622"/>
            <a:ext cx="3987059" cy="837283"/>
          </a:xfrm>
          <a:prstGeom prst="rect">
            <a:avLst/>
          </a:prstGeom>
        </p:spPr>
      </p:pic>
      <p:sp>
        <p:nvSpPr>
          <p:cNvPr id="29" name="TextBox 11">
            <a:extLst>
              <a:ext uri="{FF2B5EF4-FFF2-40B4-BE49-F238E27FC236}">
                <a16:creationId xmlns:a16="http://schemas.microsoft.com/office/drawing/2014/main" id="{792A9C28-924A-8E2C-7FB1-7A4382FD8518}"/>
              </a:ext>
            </a:extLst>
          </p:cNvPr>
          <p:cNvSpPr txBox="1"/>
          <p:nvPr/>
        </p:nvSpPr>
        <p:spPr>
          <a:xfrm rot="-62432">
            <a:off x="142411" y="3739718"/>
            <a:ext cx="3547211" cy="479106"/>
          </a:xfrm>
          <a:prstGeom prst="rect">
            <a:avLst/>
          </a:prstGeom>
        </p:spPr>
        <p:txBody>
          <a:bodyPr lIns="0" tIns="0" rIns="0" bIns="0" rtlCol="0" anchor="t">
            <a:spAutoFit/>
          </a:bodyPr>
          <a:lstStyle/>
          <a:p>
            <a:pPr algn="ctr">
              <a:lnSpc>
                <a:spcPts val="4065"/>
              </a:lnSpc>
            </a:pPr>
            <a:r>
              <a:rPr lang="en-US" sz="2903" dirty="0">
                <a:solidFill>
                  <a:srgbClr val="FFFFFF"/>
                </a:solidFill>
                <a:latin typeface="Passion One Regular"/>
              </a:rPr>
              <a:t>Susanto</a:t>
            </a:r>
          </a:p>
        </p:txBody>
      </p:sp>
      <p:pic>
        <p:nvPicPr>
          <p:cNvPr id="32" name="Picture 22">
            <a:extLst>
              <a:ext uri="{FF2B5EF4-FFF2-40B4-BE49-F238E27FC236}">
                <a16:creationId xmlns:a16="http://schemas.microsoft.com/office/drawing/2014/main" id="{7C184E8C-7FEF-29C9-7B32-7D48ABB9D12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440092">
            <a:off x="8474887" y="3150540"/>
            <a:ext cx="4324613" cy="3816471"/>
          </a:xfrm>
          <a:prstGeom prst="rect">
            <a:avLst/>
          </a:prstGeom>
        </p:spPr>
      </p:pic>
      <p:grpSp>
        <p:nvGrpSpPr>
          <p:cNvPr id="33" name="Group 19">
            <a:extLst>
              <a:ext uri="{FF2B5EF4-FFF2-40B4-BE49-F238E27FC236}">
                <a16:creationId xmlns:a16="http://schemas.microsoft.com/office/drawing/2014/main" id="{7321A2FB-D706-9C02-4FBF-87927ED066F8}"/>
              </a:ext>
            </a:extLst>
          </p:cNvPr>
          <p:cNvGrpSpPr/>
          <p:nvPr/>
        </p:nvGrpSpPr>
        <p:grpSpPr>
          <a:xfrm>
            <a:off x="9511579" y="283846"/>
            <a:ext cx="2437915" cy="680509"/>
            <a:chOff x="0" y="0"/>
            <a:chExt cx="3250554" cy="907345"/>
          </a:xfrm>
        </p:grpSpPr>
        <p:pic>
          <p:nvPicPr>
            <p:cNvPr id="34" name="Picture 20">
              <a:extLst>
                <a:ext uri="{FF2B5EF4-FFF2-40B4-BE49-F238E27FC236}">
                  <a16:creationId xmlns:a16="http://schemas.microsoft.com/office/drawing/2014/main" id="{B198DE49-9C0C-BCA3-FAF3-6B42EA9932BD}"/>
                </a:ext>
              </a:extLst>
            </p:cNvPr>
            <p:cNvPicPr>
              <a:picLocks noChangeAspect="1"/>
            </p:cNvPicPr>
            <p:nvPr/>
          </p:nvPicPr>
          <p:blipFill>
            <a:blip r:embed="rId11"/>
            <a:srcRect/>
            <a:stretch>
              <a:fillRect/>
            </a:stretch>
          </p:blipFill>
          <p:spPr>
            <a:xfrm>
              <a:off x="997632" y="0"/>
              <a:ext cx="907345" cy="907345"/>
            </a:xfrm>
            <a:prstGeom prst="rect">
              <a:avLst/>
            </a:prstGeom>
          </p:spPr>
        </p:pic>
        <p:pic>
          <p:nvPicPr>
            <p:cNvPr id="35" name="Picture 21">
              <a:extLst>
                <a:ext uri="{FF2B5EF4-FFF2-40B4-BE49-F238E27FC236}">
                  <a16:creationId xmlns:a16="http://schemas.microsoft.com/office/drawing/2014/main" id="{2A9F130A-A1A5-5833-FE6A-3F30EB66189A}"/>
                </a:ext>
              </a:extLst>
            </p:cNvPr>
            <p:cNvPicPr>
              <a:picLocks noChangeAspect="1"/>
            </p:cNvPicPr>
            <p:nvPr/>
          </p:nvPicPr>
          <p:blipFill>
            <a:blip r:embed="rId12"/>
            <a:srcRect/>
            <a:stretch>
              <a:fillRect/>
            </a:stretch>
          </p:blipFill>
          <p:spPr>
            <a:xfrm>
              <a:off x="2031039" y="207737"/>
              <a:ext cx="1219515" cy="491871"/>
            </a:xfrm>
            <a:prstGeom prst="rect">
              <a:avLst/>
            </a:prstGeom>
          </p:spPr>
        </p:pic>
        <p:pic>
          <p:nvPicPr>
            <p:cNvPr id="36" name="Picture 22">
              <a:extLst>
                <a:ext uri="{FF2B5EF4-FFF2-40B4-BE49-F238E27FC236}">
                  <a16:creationId xmlns:a16="http://schemas.microsoft.com/office/drawing/2014/main" id="{CABA789A-7C57-78AA-CCBF-B5A059D711D3}"/>
                </a:ext>
              </a:extLst>
            </p:cNvPr>
            <p:cNvPicPr>
              <a:picLocks noChangeAspect="1"/>
            </p:cNvPicPr>
            <p:nvPr/>
          </p:nvPicPr>
          <p:blipFill>
            <a:blip r:embed="rId13"/>
            <a:srcRect/>
            <a:stretch>
              <a:fillRect/>
            </a:stretch>
          </p:blipFill>
          <p:spPr>
            <a:xfrm>
              <a:off x="0" y="0"/>
              <a:ext cx="907345" cy="907345"/>
            </a:xfrm>
            <a:prstGeom prst="rect">
              <a:avLst/>
            </a:prstGeom>
          </p:spPr>
        </p:pic>
      </p:grpSp>
      <p:sp>
        <p:nvSpPr>
          <p:cNvPr id="37" name="object 3">
            <a:extLst>
              <a:ext uri="{FF2B5EF4-FFF2-40B4-BE49-F238E27FC236}">
                <a16:creationId xmlns:a16="http://schemas.microsoft.com/office/drawing/2014/main" id="{35A92FED-CD1C-19B3-C28C-4CAB10AF5869}"/>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38" name="object 2">
            <a:extLst>
              <a:ext uri="{FF2B5EF4-FFF2-40B4-BE49-F238E27FC236}">
                <a16:creationId xmlns:a16="http://schemas.microsoft.com/office/drawing/2014/main" id="{E37C334A-141E-03E7-646F-552B68086837}"/>
              </a:ext>
            </a:extLst>
          </p:cNvPr>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sp>
        <p:nvSpPr>
          <p:cNvPr id="22" name="TextBox 21">
            <a:extLst>
              <a:ext uri="{FF2B5EF4-FFF2-40B4-BE49-F238E27FC236}">
                <a16:creationId xmlns:a16="http://schemas.microsoft.com/office/drawing/2014/main" id="{C5E10BE1-755C-164D-BFB3-050A2DF9E00E}"/>
              </a:ext>
            </a:extLst>
          </p:cNvPr>
          <p:cNvSpPr txBox="1"/>
          <p:nvPr/>
        </p:nvSpPr>
        <p:spPr>
          <a:xfrm>
            <a:off x="9602065" y="1082918"/>
            <a:ext cx="2347429" cy="369332"/>
          </a:xfrm>
          <a:prstGeom prst="rect">
            <a:avLst/>
          </a:prstGeom>
          <a:noFill/>
        </p:spPr>
        <p:txBody>
          <a:bodyPr wrap="square" rtlCol="0">
            <a:spAutoFit/>
          </a:bodyPr>
          <a:lstStyle/>
          <a:p>
            <a:r>
              <a:rPr lang="id-ID" dirty="0"/>
              <a:t>Media 1 (lanjutan)</a:t>
            </a:r>
          </a:p>
        </p:txBody>
      </p:sp>
    </p:spTree>
    <p:extLst>
      <p:ext uri="{BB962C8B-B14F-4D97-AF65-F5344CB8AC3E}">
        <p14:creationId xmlns:p14="http://schemas.microsoft.com/office/powerpoint/2010/main" val="3032599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63686" flipH="1">
            <a:off x="-3708153" y="1901857"/>
            <a:ext cx="11152185" cy="8921748"/>
          </a:xfrm>
          <a:prstGeom prst="rect">
            <a:avLst/>
          </a:prstGeom>
        </p:spPr>
      </p:pic>
      <p:pic>
        <p:nvPicPr>
          <p:cNvPr id="3" name="Picture 3"/>
          <p:cNvPicPr>
            <a:picLocks noChangeAspect="1"/>
          </p:cNvPicPr>
          <p:nvPr/>
        </p:nvPicPr>
        <p:blipFill>
          <a:blip r:embed="rId4"/>
          <a:srcRect/>
          <a:stretch>
            <a:fillRect/>
          </a:stretch>
        </p:blipFill>
        <p:spPr>
          <a:xfrm>
            <a:off x="0" y="2324553"/>
            <a:ext cx="4353997" cy="4533447"/>
          </a:xfrm>
          <a:prstGeom prst="rect">
            <a:avLst/>
          </a:prstGeom>
        </p:spPr>
      </p:pic>
      <p:grpSp>
        <p:nvGrpSpPr>
          <p:cNvPr id="4" name="Group 4"/>
          <p:cNvGrpSpPr/>
          <p:nvPr/>
        </p:nvGrpSpPr>
        <p:grpSpPr>
          <a:xfrm>
            <a:off x="1018149" y="794054"/>
            <a:ext cx="4064303" cy="209514"/>
            <a:chOff x="0" y="0"/>
            <a:chExt cx="3719454" cy="191737"/>
          </a:xfrm>
        </p:grpSpPr>
        <p:sp>
          <p:nvSpPr>
            <p:cNvPr id="5" name="Freeform 5"/>
            <p:cNvSpPr/>
            <p:nvPr/>
          </p:nvSpPr>
          <p:spPr>
            <a:xfrm>
              <a:off x="0" y="0"/>
              <a:ext cx="3719454" cy="191737"/>
            </a:xfrm>
            <a:custGeom>
              <a:avLst/>
              <a:gdLst/>
              <a:ahLst/>
              <a:cxnLst/>
              <a:rect l="l" t="t" r="r" b="b"/>
              <a:pathLst>
                <a:path w="3719454" h="191737">
                  <a:moveTo>
                    <a:pt x="0" y="0"/>
                  </a:moveTo>
                  <a:lnTo>
                    <a:pt x="3719454" y="0"/>
                  </a:lnTo>
                  <a:lnTo>
                    <a:pt x="3719454" y="191737"/>
                  </a:lnTo>
                  <a:lnTo>
                    <a:pt x="0" y="191737"/>
                  </a:lnTo>
                  <a:close/>
                </a:path>
              </a:pathLst>
            </a:custGeom>
            <a:solidFill>
              <a:srgbClr val="F8D69E"/>
            </a:solidFill>
          </p:spPr>
        </p:sp>
      </p:grpSp>
      <p:sp>
        <p:nvSpPr>
          <p:cNvPr id="6" name="TextBox 6"/>
          <p:cNvSpPr txBox="1"/>
          <p:nvPr/>
        </p:nvSpPr>
        <p:spPr>
          <a:xfrm>
            <a:off x="1083375" y="545648"/>
            <a:ext cx="3699909" cy="386965"/>
          </a:xfrm>
          <a:prstGeom prst="rect">
            <a:avLst/>
          </a:prstGeom>
        </p:spPr>
        <p:txBody>
          <a:bodyPr lIns="0" tIns="0" rIns="0" bIns="0" rtlCol="0" anchor="t">
            <a:spAutoFit/>
          </a:bodyPr>
          <a:lstStyle/>
          <a:p>
            <a:pPr>
              <a:lnSpc>
                <a:spcPts val="3334"/>
              </a:lnSpc>
            </a:pPr>
            <a:r>
              <a:rPr lang="en-US" sz="2500" dirty="0">
                <a:solidFill>
                  <a:srgbClr val="7D0707"/>
                </a:solidFill>
                <a:latin typeface="Montserrat Classic Bold"/>
              </a:rPr>
              <a:t>CIRI – CIRI KELOMPOK </a:t>
            </a:r>
          </a:p>
        </p:txBody>
      </p:sp>
      <p:sp>
        <p:nvSpPr>
          <p:cNvPr id="10" name="AutoShape 10"/>
          <p:cNvSpPr/>
          <p:nvPr/>
        </p:nvSpPr>
        <p:spPr>
          <a:xfrm flipV="1">
            <a:off x="1085911" y="1927166"/>
            <a:ext cx="5937189" cy="8314"/>
          </a:xfrm>
          <a:prstGeom prst="line">
            <a:avLst/>
          </a:prstGeom>
          <a:ln w="47625" cap="flat">
            <a:solidFill>
              <a:srgbClr val="FB8B24"/>
            </a:solidFill>
            <a:prstDash val="solid"/>
            <a:headEnd type="oval" w="lg" len="lg"/>
            <a:tailEnd type="oval" w="lg" len="lg"/>
          </a:ln>
        </p:spPr>
      </p:sp>
      <p:sp>
        <p:nvSpPr>
          <p:cNvPr id="11" name="TextBox 11"/>
          <p:cNvSpPr txBox="1"/>
          <p:nvPr/>
        </p:nvSpPr>
        <p:spPr>
          <a:xfrm>
            <a:off x="1423347" y="1459515"/>
            <a:ext cx="11000078" cy="269304"/>
          </a:xfrm>
          <a:prstGeom prst="rect">
            <a:avLst/>
          </a:prstGeom>
        </p:spPr>
        <p:txBody>
          <a:bodyPr lIns="0" tIns="0" rIns="0" bIns="0" rtlCol="0" anchor="t">
            <a:spAutoFit/>
          </a:bodyPr>
          <a:lstStyle/>
          <a:p>
            <a:pPr>
              <a:lnSpc>
                <a:spcPts val="2136"/>
              </a:lnSpc>
              <a:spcBef>
                <a:spcPct val="0"/>
              </a:spcBef>
            </a:pPr>
            <a:r>
              <a:rPr lang="en-US" dirty="0">
                <a:latin typeface="Tahoma" panose="020B0604030504040204" pitchFamily="34" charset="0"/>
                <a:ea typeface="Calibri" panose="020F0502020204030204" pitchFamily="34" charset="0"/>
              </a:rPr>
              <a:t>K</a:t>
            </a:r>
            <a:r>
              <a:rPr lang="id-ID" sz="1800" dirty="0">
                <a:effectLst/>
                <a:latin typeface="Tahoma" panose="020B0604030504040204" pitchFamily="34" charset="0"/>
                <a:ea typeface="Calibri" panose="020F0502020204030204" pitchFamily="34" charset="0"/>
              </a:rPr>
              <a:t>umpulan orang dengan karakteristik berbeda-beda</a:t>
            </a:r>
            <a:endParaRPr lang="en-US" sz="1525" spc="23" dirty="0">
              <a:solidFill>
                <a:srgbClr val="4D194D"/>
              </a:solidFill>
              <a:latin typeface="Montserrat Classic"/>
            </a:endParaRPr>
          </a:p>
        </p:txBody>
      </p:sp>
      <p:sp>
        <p:nvSpPr>
          <p:cNvPr id="12" name="AutoShape 12"/>
          <p:cNvSpPr/>
          <p:nvPr/>
        </p:nvSpPr>
        <p:spPr>
          <a:xfrm flipV="1">
            <a:off x="1635127" y="2500904"/>
            <a:ext cx="6035674" cy="52281"/>
          </a:xfrm>
          <a:prstGeom prst="line">
            <a:avLst/>
          </a:prstGeom>
          <a:ln w="47625" cap="flat">
            <a:solidFill>
              <a:srgbClr val="272640"/>
            </a:solidFill>
            <a:prstDash val="solid"/>
            <a:headEnd type="oval" w="lg" len="lg"/>
            <a:tailEnd type="oval" w="lg" len="lg"/>
          </a:ln>
        </p:spPr>
      </p:sp>
      <p:sp>
        <p:nvSpPr>
          <p:cNvPr id="13" name="TextBox 13"/>
          <p:cNvSpPr txBox="1"/>
          <p:nvPr/>
        </p:nvSpPr>
        <p:spPr>
          <a:xfrm>
            <a:off x="1865257" y="1948487"/>
            <a:ext cx="10642213" cy="538609"/>
          </a:xfrm>
          <a:prstGeom prst="rect">
            <a:avLst/>
          </a:prstGeom>
        </p:spPr>
        <p:txBody>
          <a:bodyPr lIns="0" tIns="0" rIns="0" bIns="0" rtlCol="0" anchor="t">
            <a:spAutoFit/>
          </a:bodyPr>
          <a:lstStyle/>
          <a:p>
            <a:pPr>
              <a:lnSpc>
                <a:spcPts val="2146"/>
              </a:lnSpc>
              <a:spcBef>
                <a:spcPct val="0"/>
              </a:spcBef>
            </a:pPr>
            <a:r>
              <a:rPr lang="id-ID" dirty="0"/>
              <a:t>Saling mengenal,</a:t>
            </a:r>
            <a:r>
              <a:rPr lang="en-US" dirty="0" err="1"/>
              <a:t>ada</a:t>
            </a:r>
            <a:r>
              <a:rPr lang="en-US" dirty="0"/>
              <a:t> </a:t>
            </a:r>
            <a:r>
              <a:rPr lang="en-US" dirty="0" err="1"/>
              <a:t>interaksi</a:t>
            </a:r>
            <a:r>
              <a:rPr lang="en-US" dirty="0"/>
              <a:t>, </a:t>
            </a:r>
            <a:r>
              <a:rPr lang="en-US" dirty="0" err="1"/>
              <a:t>ketergantungan</a:t>
            </a:r>
            <a:r>
              <a:rPr lang="en-US" dirty="0"/>
              <a:t>,</a:t>
            </a:r>
            <a:r>
              <a:rPr lang="id-ID" dirty="0"/>
              <a:t> akrab dan saling percaya/menghargai di antara sesama anggota</a:t>
            </a:r>
            <a:r>
              <a:rPr lang="en-ID" dirty="0"/>
              <a:t> </a:t>
            </a:r>
            <a:r>
              <a:rPr lang="en-US" sz="1533" spc="23" dirty="0">
                <a:solidFill>
                  <a:srgbClr val="000000"/>
                </a:solidFill>
                <a:latin typeface="Montserrat Classic"/>
              </a:rPr>
              <a:t>.</a:t>
            </a:r>
          </a:p>
        </p:txBody>
      </p:sp>
      <p:sp>
        <p:nvSpPr>
          <p:cNvPr id="14" name="AutoShape 14"/>
          <p:cNvSpPr/>
          <p:nvPr/>
        </p:nvSpPr>
        <p:spPr>
          <a:xfrm flipV="1">
            <a:off x="2021833" y="3253036"/>
            <a:ext cx="6169667" cy="4545"/>
          </a:xfrm>
          <a:prstGeom prst="line">
            <a:avLst/>
          </a:prstGeom>
          <a:ln w="47625" cap="flat">
            <a:solidFill>
              <a:srgbClr val="FB8B24"/>
            </a:solidFill>
            <a:prstDash val="solid"/>
            <a:headEnd type="oval" w="lg" len="lg"/>
            <a:tailEnd type="oval" w="lg" len="lg"/>
          </a:ln>
        </p:spPr>
      </p:sp>
      <p:sp>
        <p:nvSpPr>
          <p:cNvPr id="15" name="TextBox 15"/>
          <p:cNvSpPr txBox="1"/>
          <p:nvPr/>
        </p:nvSpPr>
        <p:spPr>
          <a:xfrm>
            <a:off x="2282286" y="2882883"/>
            <a:ext cx="9808157" cy="276999"/>
          </a:xfrm>
          <a:prstGeom prst="rect">
            <a:avLst/>
          </a:prstGeom>
        </p:spPr>
        <p:txBody>
          <a:bodyPr lIns="0" tIns="0" rIns="0" bIns="0" rtlCol="0" anchor="t">
            <a:spAutoFit/>
          </a:bodyPr>
          <a:lstStyle/>
          <a:p>
            <a:pPr lvl="0"/>
            <a:r>
              <a:rPr lang="id-ID" dirty="0"/>
              <a:t>Mempunyai pandangan dan kepentingan serta tujuan yang sama</a:t>
            </a:r>
            <a:r>
              <a:rPr lang="en-US" dirty="0"/>
              <a:t>;</a:t>
            </a:r>
            <a:endParaRPr lang="en-ID" dirty="0"/>
          </a:p>
        </p:txBody>
      </p:sp>
      <p:sp>
        <p:nvSpPr>
          <p:cNvPr id="16" name="AutoShape 16"/>
          <p:cNvSpPr/>
          <p:nvPr/>
        </p:nvSpPr>
        <p:spPr>
          <a:xfrm flipV="1">
            <a:off x="2372512" y="3905695"/>
            <a:ext cx="6504788" cy="51737"/>
          </a:xfrm>
          <a:prstGeom prst="line">
            <a:avLst/>
          </a:prstGeom>
          <a:ln w="47625" cap="flat">
            <a:solidFill>
              <a:srgbClr val="272640"/>
            </a:solidFill>
            <a:prstDash val="solid"/>
            <a:headEnd type="oval" w="lg" len="lg"/>
            <a:tailEnd type="oval" w="lg" len="lg"/>
          </a:ln>
        </p:spPr>
      </p:sp>
      <p:sp>
        <p:nvSpPr>
          <p:cNvPr id="17" name="TextBox 17"/>
          <p:cNvSpPr txBox="1"/>
          <p:nvPr/>
        </p:nvSpPr>
        <p:spPr>
          <a:xfrm>
            <a:off x="2622817" y="3587279"/>
            <a:ext cx="9569183" cy="269304"/>
          </a:xfrm>
          <a:prstGeom prst="rect">
            <a:avLst/>
          </a:prstGeom>
        </p:spPr>
        <p:txBody>
          <a:bodyPr lIns="0" tIns="0" rIns="0" bIns="0" rtlCol="0" anchor="t">
            <a:spAutoFit/>
          </a:bodyPr>
          <a:lstStyle/>
          <a:p>
            <a:pPr>
              <a:lnSpc>
                <a:spcPts val="2146"/>
              </a:lnSpc>
              <a:spcBef>
                <a:spcPct val="0"/>
              </a:spcBef>
            </a:pPr>
            <a:r>
              <a:rPr lang="id-ID" dirty="0"/>
              <a:t>Merupakan persekutuan bisa dalam bentuk </a:t>
            </a:r>
            <a:r>
              <a:rPr lang="id-ID" dirty="0" err="1"/>
              <a:t>paguyupan</a:t>
            </a:r>
            <a:r>
              <a:rPr lang="id-ID" dirty="0"/>
              <a:t> atau </a:t>
            </a:r>
            <a:r>
              <a:rPr lang="id-ID" dirty="0" err="1"/>
              <a:t>patembayan</a:t>
            </a:r>
            <a:r>
              <a:rPr lang="en-ID" sz="1600" dirty="0"/>
              <a:t> </a:t>
            </a:r>
            <a:endParaRPr lang="en-US" sz="1533" spc="12" dirty="0">
              <a:solidFill>
                <a:srgbClr val="000000"/>
              </a:solidFill>
              <a:latin typeface="Arimo"/>
            </a:endParaRPr>
          </a:p>
        </p:txBody>
      </p:sp>
      <p:sp>
        <p:nvSpPr>
          <p:cNvPr id="18" name="AutoShape 18"/>
          <p:cNvSpPr/>
          <p:nvPr/>
        </p:nvSpPr>
        <p:spPr>
          <a:xfrm flipV="1">
            <a:off x="3706670" y="4748159"/>
            <a:ext cx="6326330" cy="1"/>
          </a:xfrm>
          <a:prstGeom prst="line">
            <a:avLst/>
          </a:prstGeom>
          <a:ln w="47625" cap="flat">
            <a:solidFill>
              <a:srgbClr val="FB8B24"/>
            </a:solidFill>
            <a:prstDash val="solid"/>
            <a:headEnd type="oval" w="lg" len="lg"/>
            <a:tailEnd type="oval" w="lg" len="lg"/>
          </a:ln>
        </p:spPr>
      </p:sp>
      <p:sp>
        <p:nvSpPr>
          <p:cNvPr id="19" name="TextBox 19"/>
          <p:cNvSpPr txBox="1"/>
          <p:nvPr/>
        </p:nvSpPr>
        <p:spPr>
          <a:xfrm>
            <a:off x="3858737" y="4236981"/>
            <a:ext cx="8090757" cy="538609"/>
          </a:xfrm>
          <a:prstGeom prst="rect">
            <a:avLst/>
          </a:prstGeom>
        </p:spPr>
        <p:txBody>
          <a:bodyPr lIns="0" tIns="0" rIns="0" bIns="0" rtlCol="0" anchor="t">
            <a:spAutoFit/>
          </a:bodyPr>
          <a:lstStyle/>
          <a:p>
            <a:pPr>
              <a:lnSpc>
                <a:spcPts val="2146"/>
              </a:lnSpc>
              <a:spcBef>
                <a:spcPct val="0"/>
              </a:spcBef>
            </a:pPr>
            <a:r>
              <a:rPr lang="id-ID" dirty="0"/>
              <a:t>Memiliki identitas yang jelas, sehingga akan menumbuhkan kebanggaan anggota pada kelompoknya</a:t>
            </a:r>
            <a:r>
              <a:rPr lang="en-ID" dirty="0"/>
              <a:t> </a:t>
            </a:r>
            <a:endParaRPr lang="en-US" sz="1533" spc="12" dirty="0">
              <a:solidFill>
                <a:srgbClr val="000000"/>
              </a:solidFill>
              <a:latin typeface="Arimo"/>
            </a:endParaRPr>
          </a:p>
        </p:txBody>
      </p:sp>
      <p:grpSp>
        <p:nvGrpSpPr>
          <p:cNvPr id="28" name="Group 19">
            <a:extLst>
              <a:ext uri="{FF2B5EF4-FFF2-40B4-BE49-F238E27FC236}">
                <a16:creationId xmlns:a16="http://schemas.microsoft.com/office/drawing/2014/main" id="{148BDA7F-2695-16B4-A6DF-5EA7B99CD412}"/>
              </a:ext>
            </a:extLst>
          </p:cNvPr>
          <p:cNvGrpSpPr/>
          <p:nvPr/>
        </p:nvGrpSpPr>
        <p:grpSpPr>
          <a:xfrm>
            <a:off x="9511579" y="283846"/>
            <a:ext cx="2437915" cy="680509"/>
            <a:chOff x="0" y="0"/>
            <a:chExt cx="3250554" cy="907345"/>
          </a:xfrm>
        </p:grpSpPr>
        <p:pic>
          <p:nvPicPr>
            <p:cNvPr id="29" name="Picture 20">
              <a:extLst>
                <a:ext uri="{FF2B5EF4-FFF2-40B4-BE49-F238E27FC236}">
                  <a16:creationId xmlns:a16="http://schemas.microsoft.com/office/drawing/2014/main" id="{EF8EB1B2-36D0-51FE-762F-923023AD3268}"/>
                </a:ext>
              </a:extLst>
            </p:cNvPr>
            <p:cNvPicPr>
              <a:picLocks noChangeAspect="1"/>
            </p:cNvPicPr>
            <p:nvPr/>
          </p:nvPicPr>
          <p:blipFill>
            <a:blip r:embed="rId5"/>
            <a:srcRect/>
            <a:stretch>
              <a:fillRect/>
            </a:stretch>
          </p:blipFill>
          <p:spPr>
            <a:xfrm>
              <a:off x="997632" y="0"/>
              <a:ext cx="907345" cy="907345"/>
            </a:xfrm>
            <a:prstGeom prst="rect">
              <a:avLst/>
            </a:prstGeom>
          </p:spPr>
        </p:pic>
        <p:pic>
          <p:nvPicPr>
            <p:cNvPr id="30" name="Picture 21">
              <a:extLst>
                <a:ext uri="{FF2B5EF4-FFF2-40B4-BE49-F238E27FC236}">
                  <a16:creationId xmlns:a16="http://schemas.microsoft.com/office/drawing/2014/main" id="{A37BE94A-9DB1-DCE7-21D9-BFB25D4B7DCB}"/>
                </a:ext>
              </a:extLst>
            </p:cNvPr>
            <p:cNvPicPr>
              <a:picLocks noChangeAspect="1"/>
            </p:cNvPicPr>
            <p:nvPr/>
          </p:nvPicPr>
          <p:blipFill>
            <a:blip r:embed="rId6"/>
            <a:srcRect/>
            <a:stretch>
              <a:fillRect/>
            </a:stretch>
          </p:blipFill>
          <p:spPr>
            <a:xfrm>
              <a:off x="2031039" y="207737"/>
              <a:ext cx="1219515" cy="491871"/>
            </a:xfrm>
            <a:prstGeom prst="rect">
              <a:avLst/>
            </a:prstGeom>
          </p:spPr>
        </p:pic>
        <p:pic>
          <p:nvPicPr>
            <p:cNvPr id="31" name="Picture 22">
              <a:extLst>
                <a:ext uri="{FF2B5EF4-FFF2-40B4-BE49-F238E27FC236}">
                  <a16:creationId xmlns:a16="http://schemas.microsoft.com/office/drawing/2014/main" id="{0300FA0E-0F89-0B47-84C1-D4A2613C848F}"/>
                </a:ext>
              </a:extLst>
            </p:cNvPr>
            <p:cNvPicPr>
              <a:picLocks noChangeAspect="1"/>
            </p:cNvPicPr>
            <p:nvPr/>
          </p:nvPicPr>
          <p:blipFill>
            <a:blip r:embed="rId7"/>
            <a:srcRect/>
            <a:stretch>
              <a:fillRect/>
            </a:stretch>
          </p:blipFill>
          <p:spPr>
            <a:xfrm>
              <a:off x="0" y="0"/>
              <a:ext cx="907345" cy="907345"/>
            </a:xfrm>
            <a:prstGeom prst="rect">
              <a:avLst/>
            </a:prstGeom>
          </p:spPr>
        </p:pic>
      </p:grpSp>
      <p:sp>
        <p:nvSpPr>
          <p:cNvPr id="32" name="object 3">
            <a:extLst>
              <a:ext uri="{FF2B5EF4-FFF2-40B4-BE49-F238E27FC236}">
                <a16:creationId xmlns:a16="http://schemas.microsoft.com/office/drawing/2014/main" id="{92B7A92B-76DF-D6DC-B26C-9E8F7CD21404}"/>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22" name="AutoShape 16">
            <a:extLst>
              <a:ext uri="{FF2B5EF4-FFF2-40B4-BE49-F238E27FC236}">
                <a16:creationId xmlns:a16="http://schemas.microsoft.com/office/drawing/2014/main" id="{A1BC983C-AFF3-14C9-13DE-A0A800D6ACD0}"/>
              </a:ext>
            </a:extLst>
          </p:cNvPr>
          <p:cNvSpPr/>
          <p:nvPr/>
        </p:nvSpPr>
        <p:spPr>
          <a:xfrm flipV="1">
            <a:off x="4353997" y="5538887"/>
            <a:ext cx="6326330" cy="18745"/>
          </a:xfrm>
          <a:prstGeom prst="line">
            <a:avLst/>
          </a:prstGeom>
          <a:ln w="47625" cap="flat">
            <a:solidFill>
              <a:srgbClr val="272640"/>
            </a:solidFill>
            <a:prstDash val="solid"/>
            <a:headEnd type="oval" w="lg" len="lg"/>
            <a:tailEnd type="oval" w="lg" len="lg"/>
          </a:ln>
        </p:spPr>
      </p:sp>
      <p:sp>
        <p:nvSpPr>
          <p:cNvPr id="24" name="TextBox 19">
            <a:extLst>
              <a:ext uri="{FF2B5EF4-FFF2-40B4-BE49-F238E27FC236}">
                <a16:creationId xmlns:a16="http://schemas.microsoft.com/office/drawing/2014/main" id="{2D15B075-092F-8D24-D059-53BCF3BA0741}"/>
              </a:ext>
            </a:extLst>
          </p:cNvPr>
          <p:cNvSpPr txBox="1"/>
          <p:nvPr/>
        </p:nvSpPr>
        <p:spPr>
          <a:xfrm>
            <a:off x="4477716" y="4956766"/>
            <a:ext cx="8090757" cy="538609"/>
          </a:xfrm>
          <a:prstGeom prst="rect">
            <a:avLst/>
          </a:prstGeom>
        </p:spPr>
        <p:txBody>
          <a:bodyPr lIns="0" tIns="0" rIns="0" bIns="0" rtlCol="0" anchor="t">
            <a:spAutoFit/>
          </a:bodyPr>
          <a:lstStyle/>
          <a:p>
            <a:pPr>
              <a:lnSpc>
                <a:spcPts val="2146"/>
              </a:lnSpc>
              <a:spcBef>
                <a:spcPct val="0"/>
              </a:spcBef>
            </a:pPr>
            <a:r>
              <a:rPr lang="id-ID" dirty="0"/>
              <a:t>Memiliki struktur kelompok yang jelas (pengurus kelompok)</a:t>
            </a:r>
            <a:r>
              <a:rPr lang="en-US" dirty="0"/>
              <a:t> </a:t>
            </a:r>
            <a:r>
              <a:rPr lang="en-US" dirty="0" err="1"/>
              <a:t>dan</a:t>
            </a:r>
            <a:r>
              <a:rPr lang="en-US" dirty="0"/>
              <a:t> </a:t>
            </a:r>
            <a:r>
              <a:rPr lang="en-US" dirty="0" err="1"/>
              <a:t>selektif</a:t>
            </a:r>
            <a:r>
              <a:rPr lang="en-US" dirty="0"/>
              <a:t> </a:t>
            </a:r>
            <a:r>
              <a:rPr lang="en-US" dirty="0" err="1"/>
              <a:t>dalam</a:t>
            </a:r>
            <a:r>
              <a:rPr lang="en-US" dirty="0"/>
              <a:t> </a:t>
            </a:r>
            <a:r>
              <a:rPr lang="en-US" dirty="0" err="1"/>
              <a:t>menentukan</a:t>
            </a:r>
            <a:r>
              <a:rPr lang="en-US" dirty="0"/>
              <a:t> </a:t>
            </a:r>
            <a:r>
              <a:rPr lang="en-US" dirty="0" err="1"/>
              <a:t>anggota</a:t>
            </a:r>
            <a:r>
              <a:rPr lang="en-ID" dirty="0"/>
              <a:t> </a:t>
            </a:r>
            <a:endParaRPr lang="en-US" sz="1533" spc="12" dirty="0">
              <a:solidFill>
                <a:srgbClr val="000000"/>
              </a:solidFill>
              <a:latin typeface="Arimo"/>
            </a:endParaRPr>
          </a:p>
        </p:txBody>
      </p:sp>
      <p:sp>
        <p:nvSpPr>
          <p:cNvPr id="25" name="TextBox 24">
            <a:extLst>
              <a:ext uri="{FF2B5EF4-FFF2-40B4-BE49-F238E27FC236}">
                <a16:creationId xmlns:a16="http://schemas.microsoft.com/office/drawing/2014/main" id="{5AF9DF27-D670-B04A-AE9C-40AA5979FEB0}"/>
              </a:ext>
            </a:extLst>
          </p:cNvPr>
          <p:cNvSpPr txBox="1"/>
          <p:nvPr/>
        </p:nvSpPr>
        <p:spPr>
          <a:xfrm>
            <a:off x="8066014" y="428570"/>
            <a:ext cx="1680179" cy="369332"/>
          </a:xfrm>
          <a:prstGeom prst="rect">
            <a:avLst/>
          </a:prstGeom>
          <a:noFill/>
        </p:spPr>
        <p:txBody>
          <a:bodyPr wrap="square" rtlCol="0">
            <a:spAutoFit/>
          </a:bodyPr>
          <a:lstStyle/>
          <a:p>
            <a:r>
              <a:rPr lang="id-ID" dirty="0"/>
              <a:t>Media 2</a:t>
            </a:r>
          </a:p>
        </p:txBody>
      </p:sp>
      <p:sp>
        <p:nvSpPr>
          <p:cNvPr id="26" name="AutoShape 16">
            <a:extLst>
              <a:ext uri="{FF2B5EF4-FFF2-40B4-BE49-F238E27FC236}">
                <a16:creationId xmlns:a16="http://schemas.microsoft.com/office/drawing/2014/main" id="{16BB9A7A-A027-8D4E-B76A-0C9178ADBDF9}"/>
              </a:ext>
            </a:extLst>
          </p:cNvPr>
          <p:cNvSpPr/>
          <p:nvPr/>
        </p:nvSpPr>
        <p:spPr>
          <a:xfrm flipV="1">
            <a:off x="5071010" y="6289064"/>
            <a:ext cx="6326330" cy="18745"/>
          </a:xfrm>
          <a:prstGeom prst="line">
            <a:avLst/>
          </a:prstGeom>
          <a:ln w="47625" cap="flat">
            <a:solidFill>
              <a:srgbClr val="272640"/>
            </a:solidFill>
            <a:prstDash val="solid"/>
            <a:headEnd type="oval" w="lg" len="lg"/>
            <a:tailEnd type="oval" w="lg" len="lg"/>
          </a:ln>
        </p:spPr>
      </p:sp>
      <p:sp>
        <p:nvSpPr>
          <p:cNvPr id="33" name="TextBox 19">
            <a:extLst>
              <a:ext uri="{FF2B5EF4-FFF2-40B4-BE49-F238E27FC236}">
                <a16:creationId xmlns:a16="http://schemas.microsoft.com/office/drawing/2014/main" id="{76854A5A-95C7-D24B-B2AC-010BA00B7B75}"/>
              </a:ext>
            </a:extLst>
          </p:cNvPr>
          <p:cNvSpPr txBox="1"/>
          <p:nvPr/>
        </p:nvSpPr>
        <p:spPr>
          <a:xfrm>
            <a:off x="4527823" y="5803860"/>
            <a:ext cx="8090757" cy="269304"/>
          </a:xfrm>
          <a:prstGeom prst="rect">
            <a:avLst/>
          </a:prstGeom>
        </p:spPr>
        <p:txBody>
          <a:bodyPr lIns="0" tIns="0" rIns="0" bIns="0" rtlCol="0" anchor="t">
            <a:spAutoFit/>
          </a:bodyPr>
          <a:lstStyle/>
          <a:p>
            <a:pPr>
              <a:lnSpc>
                <a:spcPts val="2146"/>
              </a:lnSpc>
              <a:spcBef>
                <a:spcPct val="0"/>
              </a:spcBef>
            </a:pPr>
            <a:r>
              <a:rPr lang="id-ID" dirty="0"/>
              <a:t>Komitmen pada pengembangan hubungan kerja/ kelompok yang kuat (solid)</a:t>
            </a:r>
            <a:r>
              <a:rPr lang="en-ID" dirty="0"/>
              <a:t> </a:t>
            </a:r>
            <a:endParaRPr lang="en-US" sz="1533" spc="12" dirty="0">
              <a:solidFill>
                <a:srgbClr val="000000"/>
              </a:solidFill>
              <a:latin typeface="Arim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093831" y="2632604"/>
            <a:ext cx="9573627" cy="2663297"/>
            <a:chOff x="0" y="1"/>
            <a:chExt cx="19147255" cy="3185584"/>
          </a:xfrm>
        </p:grpSpPr>
        <p:grpSp>
          <p:nvGrpSpPr>
            <p:cNvPr id="4" name="Group 4"/>
            <p:cNvGrpSpPr/>
            <p:nvPr/>
          </p:nvGrpSpPr>
          <p:grpSpPr>
            <a:xfrm>
              <a:off x="0" y="1046325"/>
              <a:ext cx="19147255" cy="2139260"/>
              <a:chOff x="0" y="0"/>
              <a:chExt cx="5910850" cy="660400"/>
            </a:xfrm>
          </p:grpSpPr>
          <p:sp>
            <p:nvSpPr>
              <p:cNvPr id="5" name="Freeform 5"/>
              <p:cNvSpPr/>
              <p:nvPr/>
            </p:nvSpPr>
            <p:spPr>
              <a:xfrm>
                <a:off x="0" y="0"/>
                <a:ext cx="5910850" cy="660400"/>
              </a:xfrm>
              <a:custGeom>
                <a:avLst/>
                <a:gdLst/>
                <a:ahLst/>
                <a:cxnLst/>
                <a:rect l="l" t="t" r="r" b="b"/>
                <a:pathLst>
                  <a:path w="5910850" h="660400">
                    <a:moveTo>
                      <a:pt x="5786390" y="660400"/>
                    </a:moveTo>
                    <a:lnTo>
                      <a:pt x="124460" y="660400"/>
                    </a:lnTo>
                    <a:cubicBezTo>
                      <a:pt x="55880" y="660400"/>
                      <a:pt x="0" y="604520"/>
                      <a:pt x="0" y="535940"/>
                    </a:cubicBezTo>
                    <a:lnTo>
                      <a:pt x="0" y="124460"/>
                    </a:lnTo>
                    <a:cubicBezTo>
                      <a:pt x="0" y="55880"/>
                      <a:pt x="55880" y="0"/>
                      <a:pt x="124460" y="0"/>
                    </a:cubicBezTo>
                    <a:lnTo>
                      <a:pt x="5786390" y="0"/>
                    </a:lnTo>
                    <a:cubicBezTo>
                      <a:pt x="5854970" y="0"/>
                      <a:pt x="5910850" y="55880"/>
                      <a:pt x="5910850" y="124460"/>
                    </a:cubicBezTo>
                    <a:lnTo>
                      <a:pt x="5910850" y="535940"/>
                    </a:lnTo>
                    <a:cubicBezTo>
                      <a:pt x="5910850" y="604520"/>
                      <a:pt x="5854970" y="660400"/>
                      <a:pt x="5786390" y="660400"/>
                    </a:cubicBezTo>
                    <a:close/>
                  </a:path>
                </a:pathLst>
              </a:custGeom>
              <a:solidFill>
                <a:srgbClr val="06213C">
                  <a:alpha val="69804"/>
                </a:srgbClr>
              </a:solidFill>
            </p:spPr>
          </p:sp>
        </p:grpSp>
        <p:grpSp>
          <p:nvGrpSpPr>
            <p:cNvPr id="6" name="Group 6"/>
            <p:cNvGrpSpPr/>
            <p:nvPr/>
          </p:nvGrpSpPr>
          <p:grpSpPr>
            <a:xfrm rot="-5400000">
              <a:off x="1948055" y="-1062692"/>
              <a:ext cx="2064790" cy="4190175"/>
              <a:chOff x="0" y="0"/>
              <a:chExt cx="4975860" cy="10097744"/>
            </a:xfrm>
          </p:grpSpPr>
          <p:sp>
            <p:nvSpPr>
              <p:cNvPr id="7" name="Freeform 7"/>
              <p:cNvSpPr/>
              <p:nvPr/>
            </p:nvSpPr>
            <p:spPr>
              <a:xfrm>
                <a:off x="0" y="0"/>
                <a:ext cx="4975860" cy="10097743"/>
              </a:xfrm>
              <a:custGeom>
                <a:avLst/>
                <a:gdLst/>
                <a:ahLst/>
                <a:cxnLst/>
                <a:rect l="l" t="t" r="r" b="b"/>
                <a:pathLst>
                  <a:path w="4975860" h="10097743">
                    <a:moveTo>
                      <a:pt x="4975860" y="0"/>
                    </a:moveTo>
                    <a:lnTo>
                      <a:pt x="4975860" y="9226524"/>
                    </a:lnTo>
                    <a:lnTo>
                      <a:pt x="2486660" y="10097743"/>
                    </a:lnTo>
                    <a:lnTo>
                      <a:pt x="0" y="9226524"/>
                    </a:lnTo>
                    <a:lnTo>
                      <a:pt x="1270" y="8020128"/>
                    </a:lnTo>
                    <a:lnTo>
                      <a:pt x="6350" y="2574900"/>
                    </a:lnTo>
                    <a:lnTo>
                      <a:pt x="0" y="0"/>
                    </a:lnTo>
                    <a:lnTo>
                      <a:pt x="4975860" y="0"/>
                    </a:lnTo>
                    <a:close/>
                  </a:path>
                </a:pathLst>
              </a:custGeom>
              <a:solidFill>
                <a:srgbClr val="D49B54"/>
              </a:solidFill>
            </p:spPr>
          </p:sp>
        </p:grpSp>
        <p:grpSp>
          <p:nvGrpSpPr>
            <p:cNvPr id="8" name="Group 8"/>
            <p:cNvGrpSpPr/>
            <p:nvPr/>
          </p:nvGrpSpPr>
          <p:grpSpPr>
            <a:xfrm rot="5400000">
              <a:off x="4596846" y="758421"/>
              <a:ext cx="2070362" cy="564664"/>
              <a:chOff x="0" y="0"/>
              <a:chExt cx="5765800" cy="1572547"/>
            </a:xfrm>
          </p:grpSpPr>
          <p:sp>
            <p:nvSpPr>
              <p:cNvPr id="9" name="Freeform 9"/>
              <p:cNvSpPr/>
              <p:nvPr/>
            </p:nvSpPr>
            <p:spPr>
              <a:xfrm>
                <a:off x="0" y="0"/>
                <a:ext cx="5765800" cy="1572547"/>
              </a:xfrm>
              <a:custGeom>
                <a:avLst/>
                <a:gdLst/>
                <a:ahLst/>
                <a:cxnLst/>
                <a:rect l="l" t="t" r="r" b="b"/>
                <a:pathLst>
                  <a:path w="5765800" h="1572547">
                    <a:moveTo>
                      <a:pt x="5765800" y="0"/>
                    </a:moveTo>
                    <a:lnTo>
                      <a:pt x="5765800" y="1572547"/>
                    </a:lnTo>
                    <a:lnTo>
                      <a:pt x="2881630" y="584487"/>
                    </a:lnTo>
                    <a:lnTo>
                      <a:pt x="0" y="1572547"/>
                    </a:lnTo>
                    <a:lnTo>
                      <a:pt x="3810" y="410304"/>
                    </a:lnTo>
                    <a:lnTo>
                      <a:pt x="8890" y="174000"/>
                    </a:lnTo>
                    <a:lnTo>
                      <a:pt x="10160" y="0"/>
                    </a:lnTo>
                    <a:lnTo>
                      <a:pt x="5765800" y="0"/>
                    </a:lnTo>
                    <a:close/>
                  </a:path>
                </a:pathLst>
              </a:custGeom>
              <a:solidFill>
                <a:srgbClr val="92D050"/>
              </a:solidFill>
            </p:spPr>
          </p:sp>
        </p:grpSp>
        <p:grpSp>
          <p:nvGrpSpPr>
            <p:cNvPr id="10" name="Group 10"/>
            <p:cNvGrpSpPr/>
            <p:nvPr/>
          </p:nvGrpSpPr>
          <p:grpSpPr>
            <a:xfrm rot="-5400000">
              <a:off x="6680976" y="-770262"/>
              <a:ext cx="2066882" cy="3625510"/>
              <a:chOff x="0" y="5"/>
              <a:chExt cx="4975860" cy="8728137"/>
            </a:xfrm>
          </p:grpSpPr>
          <p:sp>
            <p:nvSpPr>
              <p:cNvPr id="11" name="Freeform 11"/>
              <p:cNvSpPr/>
              <p:nvPr/>
            </p:nvSpPr>
            <p:spPr>
              <a:xfrm>
                <a:off x="0" y="5"/>
                <a:ext cx="4975860" cy="8728137"/>
              </a:xfrm>
              <a:custGeom>
                <a:avLst/>
                <a:gdLst/>
                <a:ahLst/>
                <a:cxnLst/>
                <a:rect l="l" t="t" r="r" b="b"/>
                <a:pathLst>
                  <a:path w="4975860" h="8728137">
                    <a:moveTo>
                      <a:pt x="4975860" y="0"/>
                    </a:moveTo>
                    <a:lnTo>
                      <a:pt x="4975860" y="7856917"/>
                    </a:lnTo>
                    <a:lnTo>
                      <a:pt x="2486660" y="8728137"/>
                    </a:lnTo>
                    <a:lnTo>
                      <a:pt x="0" y="7856917"/>
                    </a:lnTo>
                    <a:lnTo>
                      <a:pt x="1270" y="6829634"/>
                    </a:lnTo>
                    <a:lnTo>
                      <a:pt x="6350" y="2200133"/>
                    </a:lnTo>
                    <a:lnTo>
                      <a:pt x="0" y="0"/>
                    </a:lnTo>
                    <a:lnTo>
                      <a:pt x="4975860" y="0"/>
                    </a:lnTo>
                    <a:close/>
                  </a:path>
                </a:pathLst>
              </a:custGeom>
              <a:solidFill>
                <a:srgbClr val="92D050"/>
              </a:solidFill>
            </p:spPr>
          </p:sp>
        </p:grpSp>
        <p:grpSp>
          <p:nvGrpSpPr>
            <p:cNvPr id="12" name="Group 12"/>
            <p:cNvGrpSpPr/>
            <p:nvPr/>
          </p:nvGrpSpPr>
          <p:grpSpPr>
            <a:xfrm rot="5400000">
              <a:off x="9044577" y="758421"/>
              <a:ext cx="2070362" cy="564664"/>
              <a:chOff x="0" y="0"/>
              <a:chExt cx="5765800" cy="1572547"/>
            </a:xfrm>
          </p:grpSpPr>
          <p:sp>
            <p:nvSpPr>
              <p:cNvPr id="13" name="Freeform 13"/>
              <p:cNvSpPr/>
              <p:nvPr/>
            </p:nvSpPr>
            <p:spPr>
              <a:xfrm>
                <a:off x="0" y="0"/>
                <a:ext cx="5765800" cy="1572547"/>
              </a:xfrm>
              <a:custGeom>
                <a:avLst/>
                <a:gdLst/>
                <a:ahLst/>
                <a:cxnLst/>
                <a:rect l="l" t="t" r="r" b="b"/>
                <a:pathLst>
                  <a:path w="5765800" h="1572547">
                    <a:moveTo>
                      <a:pt x="5765800" y="0"/>
                    </a:moveTo>
                    <a:lnTo>
                      <a:pt x="5765800" y="1572547"/>
                    </a:lnTo>
                    <a:lnTo>
                      <a:pt x="2881630" y="584487"/>
                    </a:lnTo>
                    <a:lnTo>
                      <a:pt x="0" y="1572547"/>
                    </a:lnTo>
                    <a:lnTo>
                      <a:pt x="3810" y="410304"/>
                    </a:lnTo>
                    <a:lnTo>
                      <a:pt x="8890" y="174000"/>
                    </a:lnTo>
                    <a:lnTo>
                      <a:pt x="10160" y="0"/>
                    </a:lnTo>
                    <a:lnTo>
                      <a:pt x="5765800" y="0"/>
                    </a:lnTo>
                    <a:close/>
                  </a:path>
                </a:pathLst>
              </a:custGeom>
              <a:solidFill>
                <a:srgbClr val="712B75"/>
              </a:solidFill>
            </p:spPr>
          </p:sp>
        </p:grpSp>
        <p:grpSp>
          <p:nvGrpSpPr>
            <p:cNvPr id="14" name="Group 14"/>
            <p:cNvGrpSpPr/>
            <p:nvPr/>
          </p:nvGrpSpPr>
          <p:grpSpPr>
            <a:xfrm rot="-5400000">
              <a:off x="11133314" y="-778352"/>
              <a:ext cx="2070362" cy="3638210"/>
              <a:chOff x="0" y="0"/>
              <a:chExt cx="4975860" cy="8743990"/>
            </a:xfrm>
          </p:grpSpPr>
          <p:sp>
            <p:nvSpPr>
              <p:cNvPr id="15" name="Freeform 15"/>
              <p:cNvSpPr/>
              <p:nvPr/>
            </p:nvSpPr>
            <p:spPr>
              <a:xfrm>
                <a:off x="0" y="0"/>
                <a:ext cx="4975860" cy="8743990"/>
              </a:xfrm>
              <a:custGeom>
                <a:avLst/>
                <a:gdLst/>
                <a:ahLst/>
                <a:cxnLst/>
                <a:rect l="l" t="t" r="r" b="b"/>
                <a:pathLst>
                  <a:path w="4975860" h="8743990">
                    <a:moveTo>
                      <a:pt x="4975860" y="0"/>
                    </a:moveTo>
                    <a:lnTo>
                      <a:pt x="4975860" y="7872770"/>
                    </a:lnTo>
                    <a:lnTo>
                      <a:pt x="2486660" y="8743990"/>
                    </a:lnTo>
                    <a:lnTo>
                      <a:pt x="0" y="7872770"/>
                    </a:lnTo>
                    <a:lnTo>
                      <a:pt x="1270" y="6843413"/>
                    </a:lnTo>
                    <a:lnTo>
                      <a:pt x="6350" y="2204470"/>
                    </a:lnTo>
                    <a:lnTo>
                      <a:pt x="0" y="0"/>
                    </a:lnTo>
                    <a:lnTo>
                      <a:pt x="4975860" y="0"/>
                    </a:lnTo>
                    <a:close/>
                  </a:path>
                </a:pathLst>
              </a:custGeom>
              <a:solidFill>
                <a:srgbClr val="712B75"/>
              </a:solidFill>
            </p:spPr>
          </p:sp>
        </p:grpSp>
        <p:grpSp>
          <p:nvGrpSpPr>
            <p:cNvPr id="16" name="Group 16"/>
            <p:cNvGrpSpPr/>
            <p:nvPr/>
          </p:nvGrpSpPr>
          <p:grpSpPr>
            <a:xfrm rot="5400000">
              <a:off x="13526852" y="758421"/>
              <a:ext cx="2070362" cy="564664"/>
              <a:chOff x="0" y="0"/>
              <a:chExt cx="5765800" cy="1572547"/>
            </a:xfrm>
          </p:grpSpPr>
          <p:sp>
            <p:nvSpPr>
              <p:cNvPr id="17" name="Freeform 17"/>
              <p:cNvSpPr/>
              <p:nvPr/>
            </p:nvSpPr>
            <p:spPr>
              <a:xfrm>
                <a:off x="0" y="0"/>
                <a:ext cx="5765800" cy="1572547"/>
              </a:xfrm>
              <a:custGeom>
                <a:avLst/>
                <a:gdLst/>
                <a:ahLst/>
                <a:cxnLst/>
                <a:rect l="l" t="t" r="r" b="b"/>
                <a:pathLst>
                  <a:path w="5765800" h="1572547">
                    <a:moveTo>
                      <a:pt x="5765800" y="0"/>
                    </a:moveTo>
                    <a:lnTo>
                      <a:pt x="5765800" y="1572547"/>
                    </a:lnTo>
                    <a:lnTo>
                      <a:pt x="2881630" y="584487"/>
                    </a:lnTo>
                    <a:lnTo>
                      <a:pt x="0" y="1572547"/>
                    </a:lnTo>
                    <a:lnTo>
                      <a:pt x="3810" y="410304"/>
                    </a:lnTo>
                    <a:lnTo>
                      <a:pt x="8890" y="174000"/>
                    </a:lnTo>
                    <a:lnTo>
                      <a:pt x="10160" y="0"/>
                    </a:lnTo>
                    <a:lnTo>
                      <a:pt x="5765800" y="0"/>
                    </a:lnTo>
                    <a:close/>
                  </a:path>
                </a:pathLst>
              </a:custGeom>
              <a:solidFill>
                <a:srgbClr val="46244C"/>
              </a:solidFill>
            </p:spPr>
          </p:sp>
        </p:grpSp>
        <p:grpSp>
          <p:nvGrpSpPr>
            <p:cNvPr id="18" name="Group 18"/>
            <p:cNvGrpSpPr/>
            <p:nvPr/>
          </p:nvGrpSpPr>
          <p:grpSpPr>
            <a:xfrm rot="-5400000">
              <a:off x="15610979" y="-782962"/>
              <a:ext cx="2066882" cy="3650910"/>
              <a:chOff x="0" y="0"/>
              <a:chExt cx="4975860" cy="8789286"/>
            </a:xfrm>
          </p:grpSpPr>
          <p:sp>
            <p:nvSpPr>
              <p:cNvPr id="19" name="Freeform 19"/>
              <p:cNvSpPr/>
              <p:nvPr/>
            </p:nvSpPr>
            <p:spPr>
              <a:xfrm>
                <a:off x="0" y="0"/>
                <a:ext cx="4975860" cy="8789286"/>
              </a:xfrm>
              <a:custGeom>
                <a:avLst/>
                <a:gdLst/>
                <a:ahLst/>
                <a:cxnLst/>
                <a:rect l="l" t="t" r="r" b="b"/>
                <a:pathLst>
                  <a:path w="4975860" h="8789286">
                    <a:moveTo>
                      <a:pt x="4975860" y="0"/>
                    </a:moveTo>
                    <a:lnTo>
                      <a:pt x="4975860" y="7918066"/>
                    </a:lnTo>
                    <a:lnTo>
                      <a:pt x="2486660" y="8789286"/>
                    </a:lnTo>
                    <a:lnTo>
                      <a:pt x="0" y="7918066"/>
                    </a:lnTo>
                    <a:lnTo>
                      <a:pt x="1270" y="6882785"/>
                    </a:lnTo>
                    <a:lnTo>
                      <a:pt x="6350" y="2216865"/>
                    </a:lnTo>
                    <a:lnTo>
                      <a:pt x="0" y="0"/>
                    </a:lnTo>
                    <a:lnTo>
                      <a:pt x="4975860" y="0"/>
                    </a:lnTo>
                    <a:close/>
                  </a:path>
                </a:pathLst>
              </a:custGeom>
              <a:solidFill>
                <a:srgbClr val="46244C"/>
              </a:solidFill>
            </p:spPr>
          </p:sp>
        </p:grpSp>
        <p:sp>
          <p:nvSpPr>
            <p:cNvPr id="20" name="TextBox 20"/>
            <p:cNvSpPr txBox="1"/>
            <p:nvPr/>
          </p:nvSpPr>
          <p:spPr>
            <a:xfrm>
              <a:off x="1310170" y="240076"/>
              <a:ext cx="3482364" cy="1566102"/>
            </a:xfrm>
            <a:prstGeom prst="rect">
              <a:avLst/>
            </a:prstGeom>
          </p:spPr>
          <p:txBody>
            <a:bodyPr lIns="0" tIns="0" rIns="0" bIns="0" rtlCol="0" anchor="t">
              <a:spAutoFit/>
            </a:bodyPr>
            <a:lstStyle/>
            <a:p>
              <a:pPr lvl="0">
                <a:lnSpc>
                  <a:spcPct val="115000"/>
                </a:lnSpc>
                <a:spcAft>
                  <a:spcPts val="1000"/>
                </a:spcAft>
              </a:pPr>
              <a:r>
                <a:rPr lang="id-ID"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Dasar keturunan satu nenek moyang (unsur kekerabatan, misalnya kelompok kerabat, suku, dll)</a:t>
              </a:r>
              <a:endParaRPr lang="en-ID"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Box 21"/>
            <p:cNvSpPr txBox="1"/>
            <p:nvPr/>
          </p:nvSpPr>
          <p:spPr>
            <a:xfrm>
              <a:off x="5824812" y="161719"/>
              <a:ext cx="3591992" cy="1758067"/>
            </a:xfrm>
            <a:prstGeom prst="rect">
              <a:avLst/>
            </a:prstGeom>
          </p:spPr>
          <p:txBody>
            <a:bodyPr wrap="square" lIns="0" tIns="0" rIns="0" bIns="0" rtlCol="0" anchor="t">
              <a:spAutoFit/>
            </a:bodyPr>
            <a:lstStyle/>
            <a:p>
              <a:pPr lvl="0">
                <a:lnSpc>
                  <a:spcPct val="115000"/>
                </a:lnSpc>
                <a:spcAft>
                  <a:spcPts val="1000"/>
                </a:spcAft>
              </a:pPr>
              <a:r>
                <a:rPr lang="id-ID" sz="14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Dasar tempat tinggal bersama/berdekatan (unsur teritorial</a:t>
              </a:r>
              <a:r>
                <a:rPr lang="en-US" sz="1400" dirty="0">
                  <a:solidFill>
                    <a:schemeClr val="bg1"/>
                  </a:solidFill>
                  <a:latin typeface="Tahoma" panose="020B0604030504040204" pitchFamily="34" charset="0"/>
                  <a:ea typeface="Calibri" panose="020F0502020204030204" pitchFamily="34" charset="0"/>
                  <a:cs typeface="Times New Roman" panose="02020603050405020304" pitchFamily="18" charset="0"/>
                </a:rPr>
                <a:t>, m</a:t>
              </a:r>
              <a:r>
                <a:rPr lang="id-ID" sz="14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isalnya </a:t>
              </a:r>
              <a:r>
                <a:rPr lang="en-US" sz="14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a:t>
              </a:r>
              <a:r>
                <a:rPr lang="id-ID" sz="14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kelompok arisan, ibu-ibu se-RT, dll)</a:t>
              </a:r>
              <a:endParaRPr lang="en-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Box 22"/>
            <p:cNvSpPr txBox="1"/>
            <p:nvPr/>
          </p:nvSpPr>
          <p:spPr>
            <a:xfrm>
              <a:off x="10349391" y="240076"/>
              <a:ext cx="3482364" cy="1656600"/>
            </a:xfrm>
            <a:prstGeom prst="rect">
              <a:avLst/>
            </a:prstGeom>
          </p:spPr>
          <p:txBody>
            <a:bodyPr lIns="0" tIns="0" rIns="0" bIns="0" rtlCol="0" anchor="t">
              <a:spAutoFit/>
            </a:bodyPr>
            <a:lstStyle/>
            <a:p>
              <a:r>
                <a:rPr lang="id-ID" sz="1500" dirty="0">
                  <a:solidFill>
                    <a:schemeClr val="bg1"/>
                  </a:solidFill>
                  <a:effectLst/>
                  <a:latin typeface="Tahoma" panose="020B0604030504040204" pitchFamily="34" charset="0"/>
                  <a:ea typeface="Calibri" panose="020F0502020204030204" pitchFamily="34" charset="0"/>
                </a:rPr>
                <a:t>Dasar kepentingan bersama (tujuan-tujuan yang bersifat khusus, misalnya kelompok petani kelapa</a:t>
              </a:r>
              <a:endParaRPr lang="en-US" sz="1500" dirty="0">
                <a:solidFill>
                  <a:schemeClr val="bg1"/>
                </a:solidFill>
                <a:latin typeface="Cairo Bold"/>
              </a:endParaRPr>
            </a:p>
          </p:txBody>
        </p:sp>
        <p:sp>
          <p:nvSpPr>
            <p:cNvPr id="23" name="TextBox 23"/>
            <p:cNvSpPr txBox="1"/>
            <p:nvPr/>
          </p:nvSpPr>
          <p:spPr>
            <a:xfrm>
              <a:off x="14818965" y="204094"/>
              <a:ext cx="3422534" cy="1656600"/>
            </a:xfrm>
            <a:prstGeom prst="rect">
              <a:avLst/>
            </a:prstGeom>
          </p:spPr>
          <p:txBody>
            <a:bodyPr wrap="square" lIns="0" tIns="0" rIns="0" bIns="0" rtlCol="0" anchor="t">
              <a:spAutoFit/>
            </a:bodyPr>
            <a:lstStyle/>
            <a:p>
              <a:pPr lvl="0">
                <a:spcAft>
                  <a:spcPts val="1000"/>
                </a:spcAft>
              </a:pPr>
              <a:r>
                <a:rPr lang="id-ID"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Dasar program “atas desa”</a:t>
              </a:r>
              <a:r>
                <a:rPr lang="en-US"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a:t>
              </a:r>
              <a:r>
                <a:rPr lang="id-ID"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(misalnya</a:t>
              </a:r>
              <a:r>
                <a:rPr lang="en-US"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a:t>
              </a:r>
              <a:r>
                <a:rPr lang="en-US" sz="1500" dirty="0" err="1">
                  <a:solidFill>
                    <a:schemeClr val="bg1"/>
                  </a:solidFill>
                  <a:effectLst/>
                  <a:latin typeface="Tahoma" panose="020B0604030504040204" pitchFamily="34" charset="0"/>
                  <a:ea typeface="Calibri" panose="020F0502020204030204" pitchFamily="34" charset="0"/>
                  <a:cs typeface="Times New Roman" panose="02020603050405020304" pitchFamily="18" charset="0"/>
                </a:rPr>
                <a:t>kelompok</a:t>
              </a:r>
              <a:r>
                <a:rPr lang="en-US" sz="1500" dirty="0">
                  <a:solidFill>
                    <a:schemeClr val="bg1"/>
                  </a:solidFill>
                  <a:latin typeface="Tahoma" panose="020B0604030504040204" pitchFamily="34" charset="0"/>
                  <a:ea typeface="Calibri" panose="020F0502020204030204" pitchFamily="34" charset="0"/>
                  <a:cs typeface="Times New Roman" panose="02020603050405020304" pitchFamily="18" charset="0"/>
                </a:rPr>
                <a:t> </a:t>
              </a:r>
              <a:r>
                <a:rPr lang="en-US" sz="1500" dirty="0" err="1">
                  <a:solidFill>
                    <a:schemeClr val="bg1"/>
                  </a:solidFill>
                  <a:effectLst/>
                  <a:latin typeface="Tahoma" panose="020B0604030504040204" pitchFamily="34" charset="0"/>
                  <a:ea typeface="Calibri" panose="020F0502020204030204" pitchFamily="34" charset="0"/>
                  <a:cs typeface="Times New Roman" panose="02020603050405020304" pitchFamily="18" charset="0"/>
                </a:rPr>
                <a:t>usaha</a:t>
              </a:r>
              <a:r>
                <a:rPr lang="en-US"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BUMDES, </a:t>
              </a:r>
              <a:r>
                <a:rPr lang="en-US" sz="1500" dirty="0" err="1">
                  <a:solidFill>
                    <a:schemeClr val="bg1"/>
                  </a:solidFill>
                  <a:effectLst/>
                  <a:latin typeface="Tahoma" panose="020B0604030504040204" pitchFamily="34" charset="0"/>
                  <a:ea typeface="Calibri" panose="020F0502020204030204" pitchFamily="34" charset="0"/>
                  <a:cs typeface="Times New Roman" panose="02020603050405020304" pitchFamily="18" charset="0"/>
                </a:rPr>
                <a:t>kelompok</a:t>
              </a:r>
              <a:r>
                <a:rPr lang="en-US"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Kader </a:t>
              </a:r>
              <a:r>
                <a:rPr lang="en-US" sz="1500" dirty="0" err="1">
                  <a:solidFill>
                    <a:schemeClr val="bg1"/>
                  </a:solidFill>
                  <a:effectLst/>
                  <a:latin typeface="Tahoma" panose="020B0604030504040204" pitchFamily="34" charset="0"/>
                  <a:ea typeface="Calibri" panose="020F0502020204030204" pitchFamily="34" charset="0"/>
                  <a:cs typeface="Times New Roman" panose="02020603050405020304" pitchFamily="18" charset="0"/>
                </a:rPr>
                <a:t>Desa</a:t>
              </a:r>
              <a:r>
                <a:rPr lang="en-US"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a:t>
              </a:r>
              <a:r>
                <a:rPr lang="id-ID" sz="1500" dirty="0">
                  <a:solidFill>
                    <a:schemeClr val="bg1"/>
                  </a:solidFill>
                  <a:effectLst/>
                  <a:latin typeface="Tahoma" panose="020B0604030504040204" pitchFamily="34" charset="0"/>
                  <a:ea typeface="Calibri" panose="020F0502020204030204" pitchFamily="34" charset="0"/>
                  <a:cs typeface="Times New Roman" panose="02020603050405020304" pitchFamily="18" charset="0"/>
                </a:rPr>
                <a:t> dll)</a:t>
              </a:r>
              <a:endParaRPr lang="en-ID"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52" name="object 4">
            <a:extLst>
              <a:ext uri="{FF2B5EF4-FFF2-40B4-BE49-F238E27FC236}">
                <a16:creationId xmlns:a16="http://schemas.microsoft.com/office/drawing/2014/main" id="{C0884357-602F-026A-F9DA-4651BCD4E9D0}"/>
              </a:ext>
            </a:extLst>
          </p:cNvPr>
          <p:cNvSpPr/>
          <p:nvPr/>
        </p:nvSpPr>
        <p:spPr>
          <a:xfrm>
            <a:off x="362711" y="143255"/>
            <a:ext cx="1554989" cy="1634746"/>
          </a:xfrm>
          <a:custGeom>
            <a:avLst/>
            <a:gdLst/>
            <a:ahLst/>
            <a:cxnLst/>
            <a:rect l="l" t="t" r="r" b="b"/>
            <a:pathLst>
              <a:path w="1079500" h="1079500">
                <a:moveTo>
                  <a:pt x="539496" y="0"/>
                </a:moveTo>
                <a:lnTo>
                  <a:pt x="490390" y="2204"/>
                </a:lnTo>
                <a:lnTo>
                  <a:pt x="442521" y="8692"/>
                </a:lnTo>
                <a:lnTo>
                  <a:pt x="396076" y="19272"/>
                </a:lnTo>
                <a:lnTo>
                  <a:pt x="351248" y="33753"/>
                </a:lnTo>
                <a:lnTo>
                  <a:pt x="308227" y="51946"/>
                </a:lnTo>
                <a:lnTo>
                  <a:pt x="267202" y="73660"/>
                </a:lnTo>
                <a:lnTo>
                  <a:pt x="228365" y="98703"/>
                </a:lnTo>
                <a:lnTo>
                  <a:pt x="191905" y="126887"/>
                </a:lnTo>
                <a:lnTo>
                  <a:pt x="158014" y="158019"/>
                </a:lnTo>
                <a:lnTo>
                  <a:pt x="126882" y="191911"/>
                </a:lnTo>
                <a:lnTo>
                  <a:pt x="98700" y="228370"/>
                </a:lnTo>
                <a:lnTo>
                  <a:pt x="73657" y="267208"/>
                </a:lnTo>
                <a:lnTo>
                  <a:pt x="51944" y="308232"/>
                </a:lnTo>
                <a:lnTo>
                  <a:pt x="33752" y="351253"/>
                </a:lnTo>
                <a:lnTo>
                  <a:pt x="19271" y="396081"/>
                </a:lnTo>
                <a:lnTo>
                  <a:pt x="8692" y="442524"/>
                </a:lnTo>
                <a:lnTo>
                  <a:pt x="2204" y="490392"/>
                </a:lnTo>
                <a:lnTo>
                  <a:pt x="0" y="539496"/>
                </a:lnTo>
                <a:lnTo>
                  <a:pt x="2204" y="588599"/>
                </a:lnTo>
                <a:lnTo>
                  <a:pt x="8692" y="636467"/>
                </a:lnTo>
                <a:lnTo>
                  <a:pt x="19271" y="682910"/>
                </a:lnTo>
                <a:lnTo>
                  <a:pt x="33752" y="727738"/>
                </a:lnTo>
                <a:lnTo>
                  <a:pt x="51944" y="770759"/>
                </a:lnTo>
                <a:lnTo>
                  <a:pt x="73657" y="811784"/>
                </a:lnTo>
                <a:lnTo>
                  <a:pt x="98700" y="850621"/>
                </a:lnTo>
                <a:lnTo>
                  <a:pt x="126882" y="887080"/>
                </a:lnTo>
                <a:lnTo>
                  <a:pt x="158014" y="920972"/>
                </a:lnTo>
                <a:lnTo>
                  <a:pt x="191905" y="952104"/>
                </a:lnTo>
                <a:lnTo>
                  <a:pt x="228365" y="980288"/>
                </a:lnTo>
                <a:lnTo>
                  <a:pt x="267202" y="1005332"/>
                </a:lnTo>
                <a:lnTo>
                  <a:pt x="308227" y="1027045"/>
                </a:lnTo>
                <a:lnTo>
                  <a:pt x="351248" y="1045238"/>
                </a:lnTo>
                <a:lnTo>
                  <a:pt x="396076" y="1059719"/>
                </a:lnTo>
                <a:lnTo>
                  <a:pt x="442521" y="1070299"/>
                </a:lnTo>
                <a:lnTo>
                  <a:pt x="490390" y="1076787"/>
                </a:lnTo>
                <a:lnTo>
                  <a:pt x="539496" y="1078992"/>
                </a:lnTo>
                <a:lnTo>
                  <a:pt x="588601" y="1076787"/>
                </a:lnTo>
                <a:lnTo>
                  <a:pt x="636470" y="1070299"/>
                </a:lnTo>
                <a:lnTo>
                  <a:pt x="682915" y="1059719"/>
                </a:lnTo>
                <a:lnTo>
                  <a:pt x="727743" y="1045238"/>
                </a:lnTo>
                <a:lnTo>
                  <a:pt x="770764" y="1027045"/>
                </a:lnTo>
                <a:lnTo>
                  <a:pt x="811789" y="1005331"/>
                </a:lnTo>
                <a:lnTo>
                  <a:pt x="850626" y="980288"/>
                </a:lnTo>
                <a:lnTo>
                  <a:pt x="887086" y="952104"/>
                </a:lnTo>
                <a:lnTo>
                  <a:pt x="920977" y="920972"/>
                </a:lnTo>
                <a:lnTo>
                  <a:pt x="952109" y="887080"/>
                </a:lnTo>
                <a:lnTo>
                  <a:pt x="980291" y="850621"/>
                </a:lnTo>
                <a:lnTo>
                  <a:pt x="1005334" y="811783"/>
                </a:lnTo>
                <a:lnTo>
                  <a:pt x="1027047" y="770759"/>
                </a:lnTo>
                <a:lnTo>
                  <a:pt x="1045239" y="727738"/>
                </a:lnTo>
                <a:lnTo>
                  <a:pt x="1059720" y="682910"/>
                </a:lnTo>
                <a:lnTo>
                  <a:pt x="1070299" y="636467"/>
                </a:lnTo>
                <a:lnTo>
                  <a:pt x="1076787" y="588599"/>
                </a:lnTo>
                <a:lnTo>
                  <a:pt x="1078992" y="539496"/>
                </a:lnTo>
                <a:lnTo>
                  <a:pt x="1076787" y="490392"/>
                </a:lnTo>
                <a:lnTo>
                  <a:pt x="1070299" y="442524"/>
                </a:lnTo>
                <a:lnTo>
                  <a:pt x="1059720" y="396081"/>
                </a:lnTo>
                <a:lnTo>
                  <a:pt x="1045239" y="351253"/>
                </a:lnTo>
                <a:lnTo>
                  <a:pt x="1027047" y="308232"/>
                </a:lnTo>
                <a:lnTo>
                  <a:pt x="1005334" y="267208"/>
                </a:lnTo>
                <a:lnTo>
                  <a:pt x="980291" y="228370"/>
                </a:lnTo>
                <a:lnTo>
                  <a:pt x="952109" y="191911"/>
                </a:lnTo>
                <a:lnTo>
                  <a:pt x="920977" y="158019"/>
                </a:lnTo>
                <a:lnTo>
                  <a:pt x="887086" y="126887"/>
                </a:lnTo>
                <a:lnTo>
                  <a:pt x="850626" y="98703"/>
                </a:lnTo>
                <a:lnTo>
                  <a:pt x="811789" y="73660"/>
                </a:lnTo>
                <a:lnTo>
                  <a:pt x="770764" y="51946"/>
                </a:lnTo>
                <a:lnTo>
                  <a:pt x="727743" y="33753"/>
                </a:lnTo>
                <a:lnTo>
                  <a:pt x="682915" y="19272"/>
                </a:lnTo>
                <a:lnTo>
                  <a:pt x="636470" y="8692"/>
                </a:lnTo>
                <a:lnTo>
                  <a:pt x="588601" y="2204"/>
                </a:lnTo>
                <a:lnTo>
                  <a:pt x="539496" y="0"/>
                </a:lnTo>
                <a:close/>
              </a:path>
            </a:pathLst>
          </a:custGeom>
          <a:solidFill>
            <a:srgbClr val="9DC3E6"/>
          </a:solidFill>
        </p:spPr>
        <p:txBody>
          <a:bodyPr wrap="square" lIns="0" tIns="0" rIns="0" bIns="0" rtlCol="0"/>
          <a:lstStyle/>
          <a:p>
            <a:endParaRPr dirty="0"/>
          </a:p>
        </p:txBody>
      </p:sp>
      <p:grpSp>
        <p:nvGrpSpPr>
          <p:cNvPr id="58" name="object 6">
            <a:extLst>
              <a:ext uri="{FF2B5EF4-FFF2-40B4-BE49-F238E27FC236}">
                <a16:creationId xmlns:a16="http://schemas.microsoft.com/office/drawing/2014/main" id="{9A10308B-20F2-13FA-196D-BEC9D9E362F0}"/>
              </a:ext>
            </a:extLst>
          </p:cNvPr>
          <p:cNvGrpSpPr/>
          <p:nvPr/>
        </p:nvGrpSpPr>
        <p:grpSpPr>
          <a:xfrm>
            <a:off x="749234" y="588608"/>
            <a:ext cx="6818096" cy="890235"/>
            <a:chOff x="1065267" y="1388234"/>
            <a:chExt cx="6715125" cy="1154430"/>
          </a:xfrm>
        </p:grpSpPr>
        <p:pic>
          <p:nvPicPr>
            <p:cNvPr id="59" name="object 7">
              <a:extLst>
                <a:ext uri="{FF2B5EF4-FFF2-40B4-BE49-F238E27FC236}">
                  <a16:creationId xmlns:a16="http://schemas.microsoft.com/office/drawing/2014/main" id="{32FDD428-E2B7-0233-9622-750E805E2FEC}"/>
                </a:ext>
              </a:extLst>
            </p:cNvPr>
            <p:cNvPicPr/>
            <p:nvPr/>
          </p:nvPicPr>
          <p:blipFill>
            <a:blip r:embed="rId2" cstate="print"/>
            <a:stretch>
              <a:fillRect/>
            </a:stretch>
          </p:blipFill>
          <p:spPr>
            <a:xfrm>
              <a:off x="1065267" y="1388234"/>
              <a:ext cx="6714760" cy="1153856"/>
            </a:xfrm>
            <a:prstGeom prst="rect">
              <a:avLst/>
            </a:prstGeom>
          </p:spPr>
        </p:pic>
        <p:pic>
          <p:nvPicPr>
            <p:cNvPr id="60" name="object 8">
              <a:extLst>
                <a:ext uri="{FF2B5EF4-FFF2-40B4-BE49-F238E27FC236}">
                  <a16:creationId xmlns:a16="http://schemas.microsoft.com/office/drawing/2014/main" id="{077E3E1F-3AA7-B2BB-D597-73FA530BA95F}"/>
                </a:ext>
              </a:extLst>
            </p:cNvPr>
            <p:cNvPicPr/>
            <p:nvPr/>
          </p:nvPicPr>
          <p:blipFill>
            <a:blip r:embed="rId3" cstate="print"/>
            <a:stretch>
              <a:fillRect/>
            </a:stretch>
          </p:blipFill>
          <p:spPr>
            <a:xfrm>
              <a:off x="1167384" y="1565160"/>
              <a:ext cx="6045708" cy="856475"/>
            </a:xfrm>
            <a:prstGeom prst="rect">
              <a:avLst/>
            </a:prstGeom>
          </p:spPr>
        </p:pic>
        <p:sp>
          <p:nvSpPr>
            <p:cNvPr id="61" name="object 9">
              <a:extLst>
                <a:ext uri="{FF2B5EF4-FFF2-40B4-BE49-F238E27FC236}">
                  <a16:creationId xmlns:a16="http://schemas.microsoft.com/office/drawing/2014/main" id="{A0295296-43F0-B7CB-30C3-96ABB20275CA}"/>
                </a:ext>
              </a:extLst>
            </p:cNvPr>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sp>
        <p:nvSpPr>
          <p:cNvPr id="62" name="TextBox 61">
            <a:extLst>
              <a:ext uri="{FF2B5EF4-FFF2-40B4-BE49-F238E27FC236}">
                <a16:creationId xmlns:a16="http://schemas.microsoft.com/office/drawing/2014/main" id="{70A69729-6494-E951-896A-2C4C976AF217}"/>
              </a:ext>
            </a:extLst>
          </p:cNvPr>
          <p:cNvSpPr txBox="1"/>
          <p:nvPr/>
        </p:nvSpPr>
        <p:spPr>
          <a:xfrm>
            <a:off x="381812" y="826873"/>
            <a:ext cx="7338397" cy="400110"/>
          </a:xfrm>
          <a:prstGeom prst="rect">
            <a:avLst/>
          </a:prstGeom>
          <a:noFill/>
        </p:spPr>
        <p:txBody>
          <a:bodyPr wrap="square">
            <a:spAutoFit/>
          </a:bodyPr>
          <a:lstStyle/>
          <a:p>
            <a:pPr algn="ctr"/>
            <a:r>
              <a:rPr lang="en-US" sz="2000" b="1" spc="31" dirty="0">
                <a:solidFill>
                  <a:srgbClr val="FFFFFF"/>
                </a:solidFill>
                <a:latin typeface="Montserrat Classic"/>
              </a:rPr>
              <a:t>PRINSIP TERBENTUKNYA KELOMPOK</a:t>
            </a:r>
            <a:endParaRPr lang="en-ID" sz="2000" b="1" dirty="0"/>
          </a:p>
        </p:txBody>
      </p:sp>
      <p:grpSp>
        <p:nvGrpSpPr>
          <p:cNvPr id="63" name="Group 19">
            <a:extLst>
              <a:ext uri="{FF2B5EF4-FFF2-40B4-BE49-F238E27FC236}">
                <a16:creationId xmlns:a16="http://schemas.microsoft.com/office/drawing/2014/main" id="{C734455C-E899-2917-7CA5-19F24EB86152}"/>
              </a:ext>
            </a:extLst>
          </p:cNvPr>
          <p:cNvGrpSpPr/>
          <p:nvPr/>
        </p:nvGrpSpPr>
        <p:grpSpPr>
          <a:xfrm>
            <a:off x="9511579" y="283846"/>
            <a:ext cx="2437915" cy="680509"/>
            <a:chOff x="0" y="0"/>
            <a:chExt cx="3250554" cy="907345"/>
          </a:xfrm>
        </p:grpSpPr>
        <p:pic>
          <p:nvPicPr>
            <p:cNvPr id="64" name="Picture 20">
              <a:extLst>
                <a:ext uri="{FF2B5EF4-FFF2-40B4-BE49-F238E27FC236}">
                  <a16:creationId xmlns:a16="http://schemas.microsoft.com/office/drawing/2014/main" id="{86C58F68-91E1-9D05-61F4-2F20D970A0FE}"/>
                </a:ext>
              </a:extLst>
            </p:cNvPr>
            <p:cNvPicPr>
              <a:picLocks noChangeAspect="1"/>
            </p:cNvPicPr>
            <p:nvPr/>
          </p:nvPicPr>
          <p:blipFill>
            <a:blip r:embed="rId4"/>
            <a:srcRect/>
            <a:stretch>
              <a:fillRect/>
            </a:stretch>
          </p:blipFill>
          <p:spPr>
            <a:xfrm>
              <a:off x="997632" y="0"/>
              <a:ext cx="907345" cy="907345"/>
            </a:xfrm>
            <a:prstGeom prst="rect">
              <a:avLst/>
            </a:prstGeom>
          </p:spPr>
        </p:pic>
        <p:pic>
          <p:nvPicPr>
            <p:cNvPr id="65" name="Picture 21">
              <a:extLst>
                <a:ext uri="{FF2B5EF4-FFF2-40B4-BE49-F238E27FC236}">
                  <a16:creationId xmlns:a16="http://schemas.microsoft.com/office/drawing/2014/main" id="{1DF99084-EB27-AE70-3B56-A0388CDDF604}"/>
                </a:ext>
              </a:extLst>
            </p:cNvPr>
            <p:cNvPicPr>
              <a:picLocks noChangeAspect="1"/>
            </p:cNvPicPr>
            <p:nvPr/>
          </p:nvPicPr>
          <p:blipFill>
            <a:blip r:embed="rId5"/>
            <a:srcRect/>
            <a:stretch>
              <a:fillRect/>
            </a:stretch>
          </p:blipFill>
          <p:spPr>
            <a:xfrm>
              <a:off x="2031039" y="207737"/>
              <a:ext cx="1219515" cy="491871"/>
            </a:xfrm>
            <a:prstGeom prst="rect">
              <a:avLst/>
            </a:prstGeom>
          </p:spPr>
        </p:pic>
        <p:pic>
          <p:nvPicPr>
            <p:cNvPr id="66" name="Picture 22">
              <a:extLst>
                <a:ext uri="{FF2B5EF4-FFF2-40B4-BE49-F238E27FC236}">
                  <a16:creationId xmlns:a16="http://schemas.microsoft.com/office/drawing/2014/main" id="{0964FFD1-B635-6D49-DF48-13FA01840AAB}"/>
                </a:ext>
              </a:extLst>
            </p:cNvPr>
            <p:cNvPicPr>
              <a:picLocks noChangeAspect="1"/>
            </p:cNvPicPr>
            <p:nvPr/>
          </p:nvPicPr>
          <p:blipFill>
            <a:blip r:embed="rId6"/>
            <a:srcRect/>
            <a:stretch>
              <a:fillRect/>
            </a:stretch>
          </p:blipFill>
          <p:spPr>
            <a:xfrm>
              <a:off x="0" y="0"/>
              <a:ext cx="907345" cy="907345"/>
            </a:xfrm>
            <a:prstGeom prst="rect">
              <a:avLst/>
            </a:prstGeom>
          </p:spPr>
        </p:pic>
      </p:grpSp>
      <p:sp>
        <p:nvSpPr>
          <p:cNvPr id="67" name="object 3">
            <a:extLst>
              <a:ext uri="{FF2B5EF4-FFF2-40B4-BE49-F238E27FC236}">
                <a16:creationId xmlns:a16="http://schemas.microsoft.com/office/drawing/2014/main" id="{C00B456E-69BF-B396-06AF-F443227C021E}"/>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68" name="object 2">
            <a:extLst>
              <a:ext uri="{FF2B5EF4-FFF2-40B4-BE49-F238E27FC236}">
                <a16:creationId xmlns:a16="http://schemas.microsoft.com/office/drawing/2014/main" id="{C84474E9-09D7-F191-460A-CC3AA86C3585}"/>
              </a:ext>
            </a:extLst>
          </p:cNvPr>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sp>
        <p:nvSpPr>
          <p:cNvPr id="35" name="TextBox 34">
            <a:extLst>
              <a:ext uri="{FF2B5EF4-FFF2-40B4-BE49-F238E27FC236}">
                <a16:creationId xmlns:a16="http://schemas.microsoft.com/office/drawing/2014/main" id="{2EF0F414-C412-A545-9885-290084653C84}"/>
              </a:ext>
            </a:extLst>
          </p:cNvPr>
          <p:cNvSpPr txBox="1"/>
          <p:nvPr/>
        </p:nvSpPr>
        <p:spPr>
          <a:xfrm>
            <a:off x="8300629" y="490790"/>
            <a:ext cx="1680179" cy="369332"/>
          </a:xfrm>
          <a:prstGeom prst="rect">
            <a:avLst/>
          </a:prstGeom>
          <a:noFill/>
        </p:spPr>
        <p:txBody>
          <a:bodyPr wrap="square" rtlCol="0">
            <a:spAutoFit/>
          </a:bodyPr>
          <a:lstStyle/>
          <a:p>
            <a:r>
              <a:rPr lang="id-ID" dirty="0"/>
              <a:t>Media 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285021">
            <a:off x="9686728" y="4875580"/>
            <a:ext cx="3544481" cy="3159019"/>
          </a:xfrm>
          <a:prstGeom prst="rect">
            <a:avLst/>
          </a:prstGeom>
        </p:spPr>
      </p:pic>
      <p:grpSp>
        <p:nvGrpSpPr>
          <p:cNvPr id="68" name="Group 19">
            <a:extLst>
              <a:ext uri="{FF2B5EF4-FFF2-40B4-BE49-F238E27FC236}">
                <a16:creationId xmlns:a16="http://schemas.microsoft.com/office/drawing/2014/main" id="{A852019F-FAFF-0BF2-9813-8F5E2EBF087F}"/>
              </a:ext>
            </a:extLst>
          </p:cNvPr>
          <p:cNvGrpSpPr/>
          <p:nvPr/>
        </p:nvGrpSpPr>
        <p:grpSpPr>
          <a:xfrm>
            <a:off x="9511579" y="283846"/>
            <a:ext cx="2437915" cy="680509"/>
            <a:chOff x="0" y="0"/>
            <a:chExt cx="3250554" cy="907345"/>
          </a:xfrm>
        </p:grpSpPr>
        <p:pic>
          <p:nvPicPr>
            <p:cNvPr id="69" name="Picture 20">
              <a:extLst>
                <a:ext uri="{FF2B5EF4-FFF2-40B4-BE49-F238E27FC236}">
                  <a16:creationId xmlns:a16="http://schemas.microsoft.com/office/drawing/2014/main" id="{628A8BA4-1B55-A310-3903-87B34A1D19FF}"/>
                </a:ext>
              </a:extLst>
            </p:cNvPr>
            <p:cNvPicPr>
              <a:picLocks noChangeAspect="1"/>
            </p:cNvPicPr>
            <p:nvPr/>
          </p:nvPicPr>
          <p:blipFill>
            <a:blip r:embed="rId4"/>
            <a:srcRect/>
            <a:stretch>
              <a:fillRect/>
            </a:stretch>
          </p:blipFill>
          <p:spPr>
            <a:xfrm>
              <a:off x="997632" y="0"/>
              <a:ext cx="907345" cy="907345"/>
            </a:xfrm>
            <a:prstGeom prst="rect">
              <a:avLst/>
            </a:prstGeom>
          </p:spPr>
        </p:pic>
        <p:pic>
          <p:nvPicPr>
            <p:cNvPr id="70" name="Picture 21">
              <a:extLst>
                <a:ext uri="{FF2B5EF4-FFF2-40B4-BE49-F238E27FC236}">
                  <a16:creationId xmlns:a16="http://schemas.microsoft.com/office/drawing/2014/main" id="{FD1E3E3A-25E8-F829-998C-F15B576A3D1B}"/>
                </a:ext>
              </a:extLst>
            </p:cNvPr>
            <p:cNvPicPr>
              <a:picLocks noChangeAspect="1"/>
            </p:cNvPicPr>
            <p:nvPr/>
          </p:nvPicPr>
          <p:blipFill>
            <a:blip r:embed="rId5"/>
            <a:srcRect/>
            <a:stretch>
              <a:fillRect/>
            </a:stretch>
          </p:blipFill>
          <p:spPr>
            <a:xfrm>
              <a:off x="2031039" y="207737"/>
              <a:ext cx="1219515" cy="491871"/>
            </a:xfrm>
            <a:prstGeom prst="rect">
              <a:avLst/>
            </a:prstGeom>
          </p:spPr>
        </p:pic>
        <p:pic>
          <p:nvPicPr>
            <p:cNvPr id="71" name="Picture 22">
              <a:extLst>
                <a:ext uri="{FF2B5EF4-FFF2-40B4-BE49-F238E27FC236}">
                  <a16:creationId xmlns:a16="http://schemas.microsoft.com/office/drawing/2014/main" id="{68FCB6BB-EE01-6F08-7F72-72B46A6B796E}"/>
                </a:ext>
              </a:extLst>
            </p:cNvPr>
            <p:cNvPicPr>
              <a:picLocks noChangeAspect="1"/>
            </p:cNvPicPr>
            <p:nvPr/>
          </p:nvPicPr>
          <p:blipFill>
            <a:blip r:embed="rId6"/>
            <a:srcRect/>
            <a:stretch>
              <a:fillRect/>
            </a:stretch>
          </p:blipFill>
          <p:spPr>
            <a:xfrm>
              <a:off x="0" y="0"/>
              <a:ext cx="907345" cy="907345"/>
            </a:xfrm>
            <a:prstGeom prst="rect">
              <a:avLst/>
            </a:prstGeom>
          </p:spPr>
        </p:pic>
      </p:grpSp>
      <p:sp>
        <p:nvSpPr>
          <p:cNvPr id="72" name="object 3">
            <a:extLst>
              <a:ext uri="{FF2B5EF4-FFF2-40B4-BE49-F238E27FC236}">
                <a16:creationId xmlns:a16="http://schemas.microsoft.com/office/drawing/2014/main" id="{A73617C1-87ED-F41E-6541-7A947867EA7C}"/>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73" name="object 2">
            <a:extLst>
              <a:ext uri="{FF2B5EF4-FFF2-40B4-BE49-F238E27FC236}">
                <a16:creationId xmlns:a16="http://schemas.microsoft.com/office/drawing/2014/main" id="{180392AB-97E7-F499-1733-28D45FE99B7E}"/>
              </a:ext>
            </a:extLst>
          </p:cNvPr>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grpSp>
        <p:nvGrpSpPr>
          <p:cNvPr id="88" name="object 6">
            <a:extLst>
              <a:ext uri="{FF2B5EF4-FFF2-40B4-BE49-F238E27FC236}">
                <a16:creationId xmlns:a16="http://schemas.microsoft.com/office/drawing/2014/main" id="{C2C03BFC-206D-5A23-18FA-3111FECB9A37}"/>
              </a:ext>
            </a:extLst>
          </p:cNvPr>
          <p:cNvGrpSpPr/>
          <p:nvPr/>
        </p:nvGrpSpPr>
        <p:grpSpPr>
          <a:xfrm>
            <a:off x="804362" y="160363"/>
            <a:ext cx="5085628" cy="725607"/>
            <a:chOff x="1065267" y="1388234"/>
            <a:chExt cx="6715125" cy="1154430"/>
          </a:xfrm>
        </p:grpSpPr>
        <p:pic>
          <p:nvPicPr>
            <p:cNvPr id="89" name="object 7">
              <a:extLst>
                <a:ext uri="{FF2B5EF4-FFF2-40B4-BE49-F238E27FC236}">
                  <a16:creationId xmlns:a16="http://schemas.microsoft.com/office/drawing/2014/main" id="{A2A83A62-AEFC-4BDC-6C02-D3E88F709DB8}"/>
                </a:ext>
              </a:extLst>
            </p:cNvPr>
            <p:cNvPicPr/>
            <p:nvPr/>
          </p:nvPicPr>
          <p:blipFill>
            <a:blip r:embed="rId7" cstate="print"/>
            <a:stretch>
              <a:fillRect/>
            </a:stretch>
          </p:blipFill>
          <p:spPr>
            <a:xfrm>
              <a:off x="1065267" y="1388234"/>
              <a:ext cx="6714760" cy="1153856"/>
            </a:xfrm>
            <a:prstGeom prst="rect">
              <a:avLst/>
            </a:prstGeom>
          </p:spPr>
        </p:pic>
        <p:pic>
          <p:nvPicPr>
            <p:cNvPr id="90" name="object 8">
              <a:extLst>
                <a:ext uri="{FF2B5EF4-FFF2-40B4-BE49-F238E27FC236}">
                  <a16:creationId xmlns:a16="http://schemas.microsoft.com/office/drawing/2014/main" id="{FFE52E5B-022A-B672-971A-69F726F92908}"/>
                </a:ext>
              </a:extLst>
            </p:cNvPr>
            <p:cNvPicPr/>
            <p:nvPr/>
          </p:nvPicPr>
          <p:blipFill>
            <a:blip r:embed="rId8" cstate="print"/>
            <a:stretch>
              <a:fillRect/>
            </a:stretch>
          </p:blipFill>
          <p:spPr>
            <a:xfrm>
              <a:off x="1167384" y="1565160"/>
              <a:ext cx="6045708" cy="856475"/>
            </a:xfrm>
            <a:prstGeom prst="rect">
              <a:avLst/>
            </a:prstGeom>
          </p:spPr>
        </p:pic>
        <p:sp>
          <p:nvSpPr>
            <p:cNvPr id="91" name="object 9">
              <a:extLst>
                <a:ext uri="{FF2B5EF4-FFF2-40B4-BE49-F238E27FC236}">
                  <a16:creationId xmlns:a16="http://schemas.microsoft.com/office/drawing/2014/main" id="{52AD85C0-5E0A-BE73-8DFB-C96766DDE780}"/>
                </a:ext>
              </a:extLst>
            </p:cNvPr>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grpSp>
        <p:nvGrpSpPr>
          <p:cNvPr id="94" name="object 6">
            <a:extLst>
              <a:ext uri="{FF2B5EF4-FFF2-40B4-BE49-F238E27FC236}">
                <a16:creationId xmlns:a16="http://schemas.microsoft.com/office/drawing/2014/main" id="{E3349D84-9522-583B-5B52-053614158569}"/>
              </a:ext>
            </a:extLst>
          </p:cNvPr>
          <p:cNvGrpSpPr/>
          <p:nvPr/>
        </p:nvGrpSpPr>
        <p:grpSpPr>
          <a:xfrm>
            <a:off x="804550" y="160946"/>
            <a:ext cx="5497737" cy="1105527"/>
            <a:chOff x="1065267" y="1388234"/>
            <a:chExt cx="6715125" cy="1154430"/>
          </a:xfrm>
        </p:grpSpPr>
        <p:pic>
          <p:nvPicPr>
            <p:cNvPr id="95" name="object 7">
              <a:extLst>
                <a:ext uri="{FF2B5EF4-FFF2-40B4-BE49-F238E27FC236}">
                  <a16:creationId xmlns:a16="http://schemas.microsoft.com/office/drawing/2014/main" id="{01C0001A-76A7-3D4B-B52E-053AA6E47F19}"/>
                </a:ext>
              </a:extLst>
            </p:cNvPr>
            <p:cNvPicPr/>
            <p:nvPr/>
          </p:nvPicPr>
          <p:blipFill>
            <a:blip r:embed="rId7" cstate="print"/>
            <a:stretch>
              <a:fillRect/>
            </a:stretch>
          </p:blipFill>
          <p:spPr>
            <a:xfrm>
              <a:off x="1065267" y="1388234"/>
              <a:ext cx="6714760" cy="1153856"/>
            </a:xfrm>
            <a:prstGeom prst="rect">
              <a:avLst/>
            </a:prstGeom>
          </p:spPr>
        </p:pic>
        <p:pic>
          <p:nvPicPr>
            <p:cNvPr id="96" name="object 8">
              <a:extLst>
                <a:ext uri="{FF2B5EF4-FFF2-40B4-BE49-F238E27FC236}">
                  <a16:creationId xmlns:a16="http://schemas.microsoft.com/office/drawing/2014/main" id="{8668027F-41D3-55B3-7E79-3E7B9A36FDE8}"/>
                </a:ext>
              </a:extLst>
            </p:cNvPr>
            <p:cNvPicPr/>
            <p:nvPr/>
          </p:nvPicPr>
          <p:blipFill>
            <a:blip r:embed="rId8" cstate="print"/>
            <a:stretch>
              <a:fillRect/>
            </a:stretch>
          </p:blipFill>
          <p:spPr>
            <a:xfrm>
              <a:off x="1167384" y="1565160"/>
              <a:ext cx="6045708" cy="856475"/>
            </a:xfrm>
            <a:prstGeom prst="rect">
              <a:avLst/>
            </a:prstGeom>
          </p:spPr>
        </p:pic>
        <p:sp>
          <p:nvSpPr>
            <p:cNvPr id="97" name="object 9">
              <a:extLst>
                <a:ext uri="{FF2B5EF4-FFF2-40B4-BE49-F238E27FC236}">
                  <a16:creationId xmlns:a16="http://schemas.microsoft.com/office/drawing/2014/main" id="{BCE987FD-3E4A-1BDA-BC8F-1585ECE8D9B8}"/>
                </a:ext>
              </a:extLst>
            </p:cNvPr>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sp>
        <p:nvSpPr>
          <p:cNvPr id="98" name="TextBox 97">
            <a:extLst>
              <a:ext uri="{FF2B5EF4-FFF2-40B4-BE49-F238E27FC236}">
                <a16:creationId xmlns:a16="http://schemas.microsoft.com/office/drawing/2014/main" id="{43F4E082-6012-5340-DAF4-CA33F8F805E0}"/>
              </a:ext>
            </a:extLst>
          </p:cNvPr>
          <p:cNvSpPr txBox="1"/>
          <p:nvPr/>
        </p:nvSpPr>
        <p:spPr>
          <a:xfrm>
            <a:off x="1137356" y="261126"/>
            <a:ext cx="4511736" cy="861774"/>
          </a:xfrm>
          <a:prstGeom prst="rect">
            <a:avLst/>
          </a:prstGeom>
          <a:noFill/>
        </p:spPr>
        <p:txBody>
          <a:bodyPr wrap="square">
            <a:spAutoFit/>
          </a:bodyPr>
          <a:lstStyle/>
          <a:p>
            <a:pPr algn="ctr"/>
            <a:r>
              <a:rPr lang="en-US" sz="2500" spc="31" dirty="0">
                <a:solidFill>
                  <a:srgbClr val="FFFFFF"/>
                </a:solidFill>
                <a:latin typeface="Montserrat Classic"/>
              </a:rPr>
              <a:t>MOTIVASI DALAM KELOMPOK</a:t>
            </a:r>
            <a:endParaRPr lang="en-ID" sz="2500" dirty="0"/>
          </a:p>
        </p:txBody>
      </p:sp>
      <p:grpSp>
        <p:nvGrpSpPr>
          <p:cNvPr id="66" name="Group 7">
            <a:extLst>
              <a:ext uri="{FF2B5EF4-FFF2-40B4-BE49-F238E27FC236}">
                <a16:creationId xmlns:a16="http://schemas.microsoft.com/office/drawing/2014/main" id="{EEB5301E-F7EB-008A-6E88-2E7E0BAF11D5}"/>
              </a:ext>
            </a:extLst>
          </p:cNvPr>
          <p:cNvGrpSpPr/>
          <p:nvPr/>
        </p:nvGrpSpPr>
        <p:grpSpPr>
          <a:xfrm>
            <a:off x="1091704" y="2139294"/>
            <a:ext cx="2967896" cy="1380908"/>
            <a:chOff x="0" y="0"/>
            <a:chExt cx="6667622" cy="3102323"/>
          </a:xfrm>
        </p:grpSpPr>
        <p:sp>
          <p:nvSpPr>
            <p:cNvPr id="67" name="Freeform 8">
              <a:extLst>
                <a:ext uri="{FF2B5EF4-FFF2-40B4-BE49-F238E27FC236}">
                  <a16:creationId xmlns:a16="http://schemas.microsoft.com/office/drawing/2014/main" id="{51E015E9-3F5D-3757-6C4E-3578FAD48E7E}"/>
                </a:ext>
              </a:extLst>
            </p:cNvPr>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CE4257"/>
            </a:solidFill>
          </p:spPr>
        </p:sp>
      </p:grpSp>
      <p:grpSp>
        <p:nvGrpSpPr>
          <p:cNvPr id="77" name="Group 9">
            <a:extLst>
              <a:ext uri="{FF2B5EF4-FFF2-40B4-BE49-F238E27FC236}">
                <a16:creationId xmlns:a16="http://schemas.microsoft.com/office/drawing/2014/main" id="{F4453931-932A-B87D-6FB5-A7E41D37476A}"/>
              </a:ext>
            </a:extLst>
          </p:cNvPr>
          <p:cNvGrpSpPr/>
          <p:nvPr/>
        </p:nvGrpSpPr>
        <p:grpSpPr>
          <a:xfrm>
            <a:off x="816504" y="2505481"/>
            <a:ext cx="550401" cy="648535"/>
            <a:chOff x="0" y="0"/>
            <a:chExt cx="1100801" cy="1297070"/>
          </a:xfrm>
        </p:grpSpPr>
        <p:pic>
          <p:nvPicPr>
            <p:cNvPr id="78" name="Picture 10">
              <a:extLst>
                <a:ext uri="{FF2B5EF4-FFF2-40B4-BE49-F238E27FC236}">
                  <a16:creationId xmlns:a16="http://schemas.microsoft.com/office/drawing/2014/main" id="{C9518106-137C-E12F-49B9-AF5289F1F22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7565" r="7565"/>
            <a:stretch>
              <a:fillRect/>
            </a:stretch>
          </p:blipFill>
          <p:spPr>
            <a:xfrm>
              <a:off x="0" y="0"/>
              <a:ext cx="1100801" cy="1297070"/>
            </a:xfrm>
            <a:prstGeom prst="rect">
              <a:avLst/>
            </a:prstGeom>
          </p:spPr>
        </p:pic>
        <p:sp>
          <p:nvSpPr>
            <p:cNvPr id="79" name="TextBox 11">
              <a:extLst>
                <a:ext uri="{FF2B5EF4-FFF2-40B4-BE49-F238E27FC236}">
                  <a16:creationId xmlns:a16="http://schemas.microsoft.com/office/drawing/2014/main" id="{1AB890BB-5724-4573-27BD-74F08D46EB88}"/>
                </a:ext>
              </a:extLst>
            </p:cNvPr>
            <p:cNvSpPr txBox="1"/>
            <p:nvPr/>
          </p:nvSpPr>
          <p:spPr>
            <a:xfrm>
              <a:off x="143038" y="239452"/>
              <a:ext cx="814727" cy="736612"/>
            </a:xfrm>
            <a:prstGeom prst="rect">
              <a:avLst/>
            </a:prstGeom>
          </p:spPr>
          <p:txBody>
            <a:bodyPr lIns="0" tIns="0" rIns="0" bIns="0" rtlCol="0" anchor="t">
              <a:spAutoFit/>
            </a:bodyPr>
            <a:lstStyle/>
            <a:p>
              <a:pPr algn="ctr">
                <a:lnSpc>
                  <a:spcPts val="3144"/>
                </a:lnSpc>
                <a:spcBef>
                  <a:spcPct val="0"/>
                </a:spcBef>
              </a:pPr>
              <a:endParaRPr lang="en-US" sz="2400" dirty="0">
                <a:solidFill>
                  <a:srgbClr val="FFFFFF"/>
                </a:solidFill>
                <a:latin typeface="Aileron Heavy"/>
              </a:endParaRPr>
            </a:p>
          </p:txBody>
        </p:sp>
      </p:grpSp>
      <p:grpSp>
        <p:nvGrpSpPr>
          <p:cNvPr id="80" name="Group 12">
            <a:extLst>
              <a:ext uri="{FF2B5EF4-FFF2-40B4-BE49-F238E27FC236}">
                <a16:creationId xmlns:a16="http://schemas.microsoft.com/office/drawing/2014/main" id="{68BD5C0C-0302-14A6-CC94-F88251DABBA4}"/>
              </a:ext>
            </a:extLst>
          </p:cNvPr>
          <p:cNvGrpSpPr/>
          <p:nvPr/>
        </p:nvGrpSpPr>
        <p:grpSpPr>
          <a:xfrm>
            <a:off x="4785893" y="2139294"/>
            <a:ext cx="2967896" cy="1380908"/>
            <a:chOff x="0" y="0"/>
            <a:chExt cx="6667622" cy="3102323"/>
          </a:xfrm>
        </p:grpSpPr>
        <p:sp>
          <p:nvSpPr>
            <p:cNvPr id="81" name="Freeform 13">
              <a:extLst>
                <a:ext uri="{FF2B5EF4-FFF2-40B4-BE49-F238E27FC236}">
                  <a16:creationId xmlns:a16="http://schemas.microsoft.com/office/drawing/2014/main" id="{24BBB19A-A452-2B6B-323D-114D9DBF6F89}"/>
                </a:ext>
              </a:extLst>
            </p:cNvPr>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FF7F51"/>
            </a:solidFill>
          </p:spPr>
        </p:sp>
      </p:grpSp>
      <p:grpSp>
        <p:nvGrpSpPr>
          <p:cNvPr id="82" name="Group 14">
            <a:extLst>
              <a:ext uri="{FF2B5EF4-FFF2-40B4-BE49-F238E27FC236}">
                <a16:creationId xmlns:a16="http://schemas.microsoft.com/office/drawing/2014/main" id="{7941EFA4-32D7-5B93-ED23-AB5DCAE4EDF4}"/>
              </a:ext>
            </a:extLst>
          </p:cNvPr>
          <p:cNvGrpSpPr/>
          <p:nvPr/>
        </p:nvGrpSpPr>
        <p:grpSpPr>
          <a:xfrm>
            <a:off x="4510692" y="2505481"/>
            <a:ext cx="550401" cy="648535"/>
            <a:chOff x="0" y="0"/>
            <a:chExt cx="1100801" cy="1297070"/>
          </a:xfrm>
        </p:grpSpPr>
        <p:pic>
          <p:nvPicPr>
            <p:cNvPr id="83" name="Picture 15">
              <a:extLst>
                <a:ext uri="{FF2B5EF4-FFF2-40B4-BE49-F238E27FC236}">
                  <a16:creationId xmlns:a16="http://schemas.microsoft.com/office/drawing/2014/main" id="{6AB5345C-48DB-1EEE-B5F3-5A99429756F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7565" r="7565"/>
            <a:stretch>
              <a:fillRect/>
            </a:stretch>
          </p:blipFill>
          <p:spPr>
            <a:xfrm>
              <a:off x="0" y="0"/>
              <a:ext cx="1100801" cy="1297070"/>
            </a:xfrm>
            <a:prstGeom prst="rect">
              <a:avLst/>
            </a:prstGeom>
          </p:spPr>
        </p:pic>
        <p:sp>
          <p:nvSpPr>
            <p:cNvPr id="84" name="TextBox 16">
              <a:extLst>
                <a:ext uri="{FF2B5EF4-FFF2-40B4-BE49-F238E27FC236}">
                  <a16:creationId xmlns:a16="http://schemas.microsoft.com/office/drawing/2014/main" id="{3F775351-E23C-FAE4-9968-52B06FE0291F}"/>
                </a:ext>
              </a:extLst>
            </p:cNvPr>
            <p:cNvSpPr txBox="1"/>
            <p:nvPr/>
          </p:nvSpPr>
          <p:spPr>
            <a:xfrm>
              <a:off x="143038" y="239452"/>
              <a:ext cx="814727" cy="736612"/>
            </a:xfrm>
            <a:prstGeom prst="rect">
              <a:avLst/>
            </a:prstGeom>
          </p:spPr>
          <p:txBody>
            <a:bodyPr lIns="0" tIns="0" rIns="0" bIns="0" rtlCol="0" anchor="t">
              <a:spAutoFit/>
            </a:bodyPr>
            <a:lstStyle/>
            <a:p>
              <a:pPr algn="ctr">
                <a:lnSpc>
                  <a:spcPts val="3144"/>
                </a:lnSpc>
                <a:spcBef>
                  <a:spcPct val="0"/>
                </a:spcBef>
              </a:pPr>
              <a:endParaRPr lang="en-US" sz="2400" dirty="0">
                <a:solidFill>
                  <a:srgbClr val="FFFFFF"/>
                </a:solidFill>
                <a:latin typeface="Aileron Heavy"/>
              </a:endParaRPr>
            </a:p>
          </p:txBody>
        </p:sp>
      </p:grpSp>
      <p:sp>
        <p:nvSpPr>
          <p:cNvPr id="85" name="AutoShape 33">
            <a:extLst>
              <a:ext uri="{FF2B5EF4-FFF2-40B4-BE49-F238E27FC236}">
                <a16:creationId xmlns:a16="http://schemas.microsoft.com/office/drawing/2014/main" id="{A7A33027-A470-ECC3-C4B4-92A5703B95CB}"/>
              </a:ext>
            </a:extLst>
          </p:cNvPr>
          <p:cNvSpPr/>
          <p:nvPr/>
        </p:nvSpPr>
        <p:spPr>
          <a:xfrm>
            <a:off x="4053250" y="2829748"/>
            <a:ext cx="457442" cy="31468"/>
          </a:xfrm>
          <a:prstGeom prst="rect">
            <a:avLst/>
          </a:prstGeom>
          <a:solidFill>
            <a:srgbClr val="CE4257"/>
          </a:solidFill>
        </p:spPr>
      </p:sp>
      <p:sp>
        <p:nvSpPr>
          <p:cNvPr id="86" name="AutoShape 34">
            <a:extLst>
              <a:ext uri="{FF2B5EF4-FFF2-40B4-BE49-F238E27FC236}">
                <a16:creationId xmlns:a16="http://schemas.microsoft.com/office/drawing/2014/main" id="{B1C9F34F-935E-5F4E-4C27-C0FDF004D3EE}"/>
              </a:ext>
            </a:extLst>
          </p:cNvPr>
          <p:cNvSpPr/>
          <p:nvPr/>
        </p:nvSpPr>
        <p:spPr>
          <a:xfrm>
            <a:off x="7753789" y="2798280"/>
            <a:ext cx="457442" cy="31468"/>
          </a:xfrm>
          <a:prstGeom prst="rect">
            <a:avLst/>
          </a:prstGeom>
          <a:solidFill>
            <a:srgbClr val="FF7F51"/>
          </a:solidFill>
        </p:spPr>
      </p:sp>
      <p:grpSp>
        <p:nvGrpSpPr>
          <p:cNvPr id="87" name="Group 48">
            <a:extLst>
              <a:ext uri="{FF2B5EF4-FFF2-40B4-BE49-F238E27FC236}">
                <a16:creationId xmlns:a16="http://schemas.microsoft.com/office/drawing/2014/main" id="{71EEA756-9717-5B50-9CB8-460051E0CEB4}"/>
              </a:ext>
            </a:extLst>
          </p:cNvPr>
          <p:cNvGrpSpPr/>
          <p:nvPr/>
        </p:nvGrpSpPr>
        <p:grpSpPr>
          <a:xfrm>
            <a:off x="8483256" y="2186872"/>
            <a:ext cx="2967896" cy="1380908"/>
            <a:chOff x="0" y="0"/>
            <a:chExt cx="6667622" cy="3102323"/>
          </a:xfrm>
        </p:grpSpPr>
        <p:sp>
          <p:nvSpPr>
            <p:cNvPr id="92" name="Freeform 49">
              <a:extLst>
                <a:ext uri="{FF2B5EF4-FFF2-40B4-BE49-F238E27FC236}">
                  <a16:creationId xmlns:a16="http://schemas.microsoft.com/office/drawing/2014/main" id="{CDE8BE14-923C-9D13-9B09-A4403AD1A32A}"/>
                </a:ext>
              </a:extLst>
            </p:cNvPr>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583101"/>
            </a:solidFill>
          </p:spPr>
        </p:sp>
      </p:grpSp>
      <p:grpSp>
        <p:nvGrpSpPr>
          <p:cNvPr id="93" name="Group 50">
            <a:extLst>
              <a:ext uri="{FF2B5EF4-FFF2-40B4-BE49-F238E27FC236}">
                <a16:creationId xmlns:a16="http://schemas.microsoft.com/office/drawing/2014/main" id="{A5245320-6ECD-747A-0C42-59A8394FC4BD}"/>
              </a:ext>
            </a:extLst>
          </p:cNvPr>
          <p:cNvGrpSpPr/>
          <p:nvPr/>
        </p:nvGrpSpPr>
        <p:grpSpPr>
          <a:xfrm>
            <a:off x="8173883" y="2469221"/>
            <a:ext cx="550401" cy="648535"/>
            <a:chOff x="0" y="0"/>
            <a:chExt cx="1100801" cy="1297070"/>
          </a:xfrm>
        </p:grpSpPr>
        <p:pic>
          <p:nvPicPr>
            <p:cNvPr id="99" name="Picture 51">
              <a:extLst>
                <a:ext uri="{FF2B5EF4-FFF2-40B4-BE49-F238E27FC236}">
                  <a16:creationId xmlns:a16="http://schemas.microsoft.com/office/drawing/2014/main" id="{A08FD43C-6F70-9CC4-1F4F-4029DBF424A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7565" r="7565"/>
            <a:stretch>
              <a:fillRect/>
            </a:stretch>
          </p:blipFill>
          <p:spPr>
            <a:xfrm>
              <a:off x="0" y="0"/>
              <a:ext cx="1100801" cy="1297070"/>
            </a:xfrm>
            <a:prstGeom prst="rect">
              <a:avLst/>
            </a:prstGeom>
          </p:spPr>
        </p:pic>
        <p:sp>
          <p:nvSpPr>
            <p:cNvPr id="100" name="TextBox 52">
              <a:extLst>
                <a:ext uri="{FF2B5EF4-FFF2-40B4-BE49-F238E27FC236}">
                  <a16:creationId xmlns:a16="http://schemas.microsoft.com/office/drawing/2014/main" id="{F620DF46-B01B-BDCA-7D0E-5D9BA2FBF56C}"/>
                </a:ext>
              </a:extLst>
            </p:cNvPr>
            <p:cNvSpPr txBox="1"/>
            <p:nvPr/>
          </p:nvSpPr>
          <p:spPr>
            <a:xfrm>
              <a:off x="143038" y="239452"/>
              <a:ext cx="814727" cy="736612"/>
            </a:xfrm>
            <a:prstGeom prst="rect">
              <a:avLst/>
            </a:prstGeom>
          </p:spPr>
          <p:txBody>
            <a:bodyPr lIns="0" tIns="0" rIns="0" bIns="0" rtlCol="0" anchor="t">
              <a:spAutoFit/>
            </a:bodyPr>
            <a:lstStyle/>
            <a:p>
              <a:pPr algn="ctr">
                <a:lnSpc>
                  <a:spcPts val="3144"/>
                </a:lnSpc>
                <a:spcBef>
                  <a:spcPct val="0"/>
                </a:spcBef>
              </a:pPr>
              <a:endParaRPr lang="en-US" sz="2400" dirty="0">
                <a:solidFill>
                  <a:srgbClr val="FFFFFF"/>
                </a:solidFill>
                <a:latin typeface="Aileron Heavy"/>
              </a:endParaRPr>
            </a:p>
          </p:txBody>
        </p:sp>
      </p:grpSp>
      <p:sp>
        <p:nvSpPr>
          <p:cNvPr id="101" name="TextBox 56">
            <a:extLst>
              <a:ext uri="{FF2B5EF4-FFF2-40B4-BE49-F238E27FC236}">
                <a16:creationId xmlns:a16="http://schemas.microsoft.com/office/drawing/2014/main" id="{A130A011-B671-63C3-9213-D7E9ECCF9B70}"/>
              </a:ext>
            </a:extLst>
          </p:cNvPr>
          <p:cNvSpPr txBox="1"/>
          <p:nvPr/>
        </p:nvSpPr>
        <p:spPr>
          <a:xfrm>
            <a:off x="1435370" y="2248084"/>
            <a:ext cx="2526077" cy="1050031"/>
          </a:xfrm>
          <a:prstGeom prst="rect">
            <a:avLst/>
          </a:prstGeom>
        </p:spPr>
        <p:txBody>
          <a:bodyPr wrap="square" lIns="0" tIns="0" rIns="0" bIns="0" rtlCol="0" anchor="t">
            <a:spAutoFit/>
          </a:bodyPr>
          <a:lstStyle/>
          <a:p>
            <a:pPr algn="ctr">
              <a:lnSpc>
                <a:spcPts val="2100"/>
              </a:lnSpc>
            </a:pPr>
            <a:r>
              <a:rPr lang="id-ID" sz="1400" dirty="0">
                <a:effectLst/>
                <a:latin typeface="Tahoma" panose="020B0604030504040204" pitchFamily="34" charset="0"/>
                <a:ea typeface="Calibri" panose="020F0502020204030204" pitchFamily="34" charset="0"/>
              </a:rPr>
              <a:t>Seseorang  masuk dalam kelompok pada umumnya ingin mencapai tujuan yang secara individu tidak dapat dicapai</a:t>
            </a:r>
            <a:endParaRPr lang="en-US" sz="1400" spc="70" dirty="0">
              <a:solidFill>
                <a:srgbClr val="191919"/>
              </a:solidFill>
              <a:latin typeface="Montserrat Classic Bold"/>
            </a:endParaRPr>
          </a:p>
        </p:txBody>
      </p:sp>
      <p:sp>
        <p:nvSpPr>
          <p:cNvPr id="102" name="TextBox 57">
            <a:extLst>
              <a:ext uri="{FF2B5EF4-FFF2-40B4-BE49-F238E27FC236}">
                <a16:creationId xmlns:a16="http://schemas.microsoft.com/office/drawing/2014/main" id="{9196CCD1-F1DA-6316-7D8E-F0887429055C}"/>
              </a:ext>
            </a:extLst>
          </p:cNvPr>
          <p:cNvSpPr txBox="1"/>
          <p:nvPr/>
        </p:nvSpPr>
        <p:spPr>
          <a:xfrm>
            <a:off x="5118719" y="2295395"/>
            <a:ext cx="2346176" cy="1050031"/>
          </a:xfrm>
          <a:prstGeom prst="rect">
            <a:avLst/>
          </a:prstGeom>
        </p:spPr>
        <p:txBody>
          <a:bodyPr lIns="0" tIns="0" rIns="0" bIns="0" rtlCol="0" anchor="t">
            <a:spAutoFit/>
          </a:bodyPr>
          <a:lstStyle/>
          <a:p>
            <a:pPr algn="ctr">
              <a:lnSpc>
                <a:spcPts val="2100"/>
              </a:lnSpc>
            </a:pPr>
            <a:r>
              <a:rPr lang="id-ID" sz="1400" dirty="0">
                <a:effectLst/>
                <a:latin typeface="Tahoma" panose="020B0604030504040204" pitchFamily="34" charset="0"/>
                <a:ea typeface="Calibri" panose="020F0502020204030204" pitchFamily="34" charset="0"/>
              </a:rPr>
              <a:t>Kelompok dapat memberikan kebutuhan fis</a:t>
            </a:r>
            <a:r>
              <a:rPr lang="de-DE" sz="1400" dirty="0">
                <a:effectLst/>
                <a:latin typeface="Tahoma" panose="020B0604030504040204" pitchFamily="34" charset="0"/>
                <a:ea typeface="Calibri" panose="020F0502020204030204" pitchFamily="34" charset="0"/>
              </a:rPr>
              <a:t>i</a:t>
            </a:r>
            <a:r>
              <a:rPr lang="id-ID" sz="1400" dirty="0">
                <a:effectLst/>
                <a:latin typeface="Tahoma" panose="020B0604030504040204" pitchFamily="34" charset="0"/>
                <a:ea typeface="Calibri" panose="020F0502020204030204" pitchFamily="34" charset="0"/>
              </a:rPr>
              <a:t>ologis (walau tidak langsung) dan  kebutuhan psikologis</a:t>
            </a:r>
            <a:endParaRPr lang="en-US" sz="1400" spc="70" dirty="0">
              <a:solidFill>
                <a:srgbClr val="191919"/>
              </a:solidFill>
              <a:latin typeface="Montserrat Classic Bold"/>
            </a:endParaRPr>
          </a:p>
        </p:txBody>
      </p:sp>
      <p:sp>
        <p:nvSpPr>
          <p:cNvPr id="103" name="TextBox 58">
            <a:extLst>
              <a:ext uri="{FF2B5EF4-FFF2-40B4-BE49-F238E27FC236}">
                <a16:creationId xmlns:a16="http://schemas.microsoft.com/office/drawing/2014/main" id="{3AD8D4E6-EC8F-61C9-FE0F-0AF5A075D4B8}"/>
              </a:ext>
            </a:extLst>
          </p:cNvPr>
          <p:cNvSpPr txBox="1"/>
          <p:nvPr/>
        </p:nvSpPr>
        <p:spPr>
          <a:xfrm>
            <a:off x="8843669" y="2320466"/>
            <a:ext cx="2346176" cy="1050031"/>
          </a:xfrm>
          <a:prstGeom prst="rect">
            <a:avLst/>
          </a:prstGeom>
        </p:spPr>
        <p:txBody>
          <a:bodyPr lIns="0" tIns="0" rIns="0" bIns="0" rtlCol="0" anchor="t">
            <a:spAutoFit/>
          </a:bodyPr>
          <a:lstStyle/>
          <a:p>
            <a:pPr algn="ctr">
              <a:lnSpc>
                <a:spcPts val="2100"/>
              </a:lnSpc>
            </a:pPr>
            <a:r>
              <a:rPr lang="id-ID" sz="1400" dirty="0">
                <a:effectLst/>
                <a:latin typeface="Tahoma" panose="020B0604030504040204" pitchFamily="34" charset="0"/>
                <a:ea typeface="Calibri" panose="020F0502020204030204" pitchFamily="34" charset="0"/>
              </a:rPr>
              <a:t>Kelompok dapat mendorong pengembangan konsep diri dan mengembangkan harga diri seseorang</a:t>
            </a:r>
            <a:endParaRPr lang="en-US" sz="1400" spc="70" dirty="0">
              <a:solidFill>
                <a:srgbClr val="191919"/>
              </a:solidFill>
              <a:latin typeface="Montserrat Classic Bold"/>
            </a:endParaRPr>
          </a:p>
        </p:txBody>
      </p:sp>
      <p:grpSp>
        <p:nvGrpSpPr>
          <p:cNvPr id="124" name="Group 22">
            <a:extLst>
              <a:ext uri="{FF2B5EF4-FFF2-40B4-BE49-F238E27FC236}">
                <a16:creationId xmlns:a16="http://schemas.microsoft.com/office/drawing/2014/main" id="{4366C150-3F92-B770-A4BF-DBF4B1032A68}"/>
              </a:ext>
            </a:extLst>
          </p:cNvPr>
          <p:cNvGrpSpPr/>
          <p:nvPr/>
        </p:nvGrpSpPr>
        <p:grpSpPr>
          <a:xfrm>
            <a:off x="2810780" y="4135791"/>
            <a:ext cx="2967896" cy="1380908"/>
            <a:chOff x="0" y="0"/>
            <a:chExt cx="6667622" cy="3102323"/>
          </a:xfrm>
        </p:grpSpPr>
        <p:sp>
          <p:nvSpPr>
            <p:cNvPr id="125" name="Freeform 23">
              <a:extLst>
                <a:ext uri="{FF2B5EF4-FFF2-40B4-BE49-F238E27FC236}">
                  <a16:creationId xmlns:a16="http://schemas.microsoft.com/office/drawing/2014/main" id="{FAF107A2-DD7D-1C65-6C1F-53FB1350FA3F}"/>
                </a:ext>
              </a:extLst>
            </p:cNvPr>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13538A"/>
            </a:solidFill>
          </p:spPr>
        </p:sp>
      </p:grpSp>
      <p:grpSp>
        <p:nvGrpSpPr>
          <p:cNvPr id="126" name="Group 24">
            <a:extLst>
              <a:ext uri="{FF2B5EF4-FFF2-40B4-BE49-F238E27FC236}">
                <a16:creationId xmlns:a16="http://schemas.microsoft.com/office/drawing/2014/main" id="{BDDBD113-09ED-6EB7-8F72-E2B3E7079342}"/>
              </a:ext>
            </a:extLst>
          </p:cNvPr>
          <p:cNvGrpSpPr/>
          <p:nvPr/>
        </p:nvGrpSpPr>
        <p:grpSpPr>
          <a:xfrm>
            <a:off x="2510146" y="4480796"/>
            <a:ext cx="550401" cy="648535"/>
            <a:chOff x="0" y="0"/>
            <a:chExt cx="1100801" cy="1297070"/>
          </a:xfrm>
        </p:grpSpPr>
        <p:pic>
          <p:nvPicPr>
            <p:cNvPr id="127" name="Picture 25">
              <a:extLst>
                <a:ext uri="{FF2B5EF4-FFF2-40B4-BE49-F238E27FC236}">
                  <a16:creationId xmlns:a16="http://schemas.microsoft.com/office/drawing/2014/main" id="{17C8A512-5E01-0BB3-CE98-DE1F36949E1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7565" r="7565"/>
            <a:stretch>
              <a:fillRect/>
            </a:stretch>
          </p:blipFill>
          <p:spPr>
            <a:xfrm>
              <a:off x="0" y="0"/>
              <a:ext cx="1100801" cy="1297070"/>
            </a:xfrm>
            <a:prstGeom prst="rect">
              <a:avLst/>
            </a:prstGeom>
          </p:spPr>
        </p:pic>
        <p:sp>
          <p:nvSpPr>
            <p:cNvPr id="128" name="TextBox 26">
              <a:extLst>
                <a:ext uri="{FF2B5EF4-FFF2-40B4-BE49-F238E27FC236}">
                  <a16:creationId xmlns:a16="http://schemas.microsoft.com/office/drawing/2014/main" id="{0EB42BBB-F2C9-F8B5-5E86-0038AD456BB5}"/>
                </a:ext>
              </a:extLst>
            </p:cNvPr>
            <p:cNvSpPr txBox="1"/>
            <p:nvPr/>
          </p:nvSpPr>
          <p:spPr>
            <a:xfrm>
              <a:off x="143038" y="239452"/>
              <a:ext cx="814727" cy="736612"/>
            </a:xfrm>
            <a:prstGeom prst="rect">
              <a:avLst/>
            </a:prstGeom>
          </p:spPr>
          <p:txBody>
            <a:bodyPr lIns="0" tIns="0" rIns="0" bIns="0" rtlCol="0" anchor="t">
              <a:spAutoFit/>
            </a:bodyPr>
            <a:lstStyle/>
            <a:p>
              <a:pPr algn="ctr">
                <a:lnSpc>
                  <a:spcPts val="3144"/>
                </a:lnSpc>
                <a:spcBef>
                  <a:spcPct val="0"/>
                </a:spcBef>
              </a:pPr>
              <a:endParaRPr lang="en-US" sz="2400" dirty="0">
                <a:solidFill>
                  <a:srgbClr val="FFFFFF"/>
                </a:solidFill>
                <a:latin typeface="Aileron Heavy"/>
              </a:endParaRPr>
            </a:p>
          </p:txBody>
        </p:sp>
      </p:grpSp>
      <p:grpSp>
        <p:nvGrpSpPr>
          <p:cNvPr id="129" name="Group 27">
            <a:extLst>
              <a:ext uri="{FF2B5EF4-FFF2-40B4-BE49-F238E27FC236}">
                <a16:creationId xmlns:a16="http://schemas.microsoft.com/office/drawing/2014/main" id="{F374F36C-CD11-9AB5-08F8-6B90BB96CBE7}"/>
              </a:ext>
            </a:extLst>
          </p:cNvPr>
          <p:cNvGrpSpPr/>
          <p:nvPr/>
        </p:nvGrpSpPr>
        <p:grpSpPr>
          <a:xfrm>
            <a:off x="6479534" y="4114609"/>
            <a:ext cx="2967896" cy="1380908"/>
            <a:chOff x="0" y="0"/>
            <a:chExt cx="6667622" cy="3102323"/>
          </a:xfrm>
        </p:grpSpPr>
        <p:sp>
          <p:nvSpPr>
            <p:cNvPr id="130" name="Freeform 28">
              <a:extLst>
                <a:ext uri="{FF2B5EF4-FFF2-40B4-BE49-F238E27FC236}">
                  <a16:creationId xmlns:a16="http://schemas.microsoft.com/office/drawing/2014/main" id="{61698B3F-ECDB-C156-03FB-CE35E45F6230}"/>
                </a:ext>
              </a:extLst>
            </p:cNvPr>
            <p:cNvSpPr/>
            <p:nvPr/>
          </p:nvSpPr>
          <p:spPr>
            <a:xfrm>
              <a:off x="0" y="0"/>
              <a:ext cx="6667622" cy="3102323"/>
            </a:xfrm>
            <a:custGeom>
              <a:avLst/>
              <a:gdLst/>
              <a:ahLst/>
              <a:cxnLst/>
              <a:rect l="l" t="t" r="r" b="b"/>
              <a:pathLst>
                <a:path w="6667622" h="3102323">
                  <a:moveTo>
                    <a:pt x="0" y="0"/>
                  </a:moveTo>
                  <a:lnTo>
                    <a:pt x="0" y="3102323"/>
                  </a:lnTo>
                  <a:lnTo>
                    <a:pt x="6667622" y="3102323"/>
                  </a:lnTo>
                  <a:lnTo>
                    <a:pt x="6667622" y="0"/>
                  </a:lnTo>
                  <a:lnTo>
                    <a:pt x="0" y="0"/>
                  </a:lnTo>
                  <a:close/>
                  <a:moveTo>
                    <a:pt x="6606661" y="3041363"/>
                  </a:moveTo>
                  <a:lnTo>
                    <a:pt x="59690" y="3041363"/>
                  </a:lnTo>
                  <a:lnTo>
                    <a:pt x="59690" y="59690"/>
                  </a:lnTo>
                  <a:lnTo>
                    <a:pt x="6606662" y="59690"/>
                  </a:lnTo>
                  <a:lnTo>
                    <a:pt x="6606662" y="3041363"/>
                  </a:lnTo>
                  <a:close/>
                </a:path>
              </a:pathLst>
            </a:custGeom>
            <a:solidFill>
              <a:srgbClr val="2C92D5"/>
            </a:solidFill>
          </p:spPr>
        </p:sp>
      </p:grpSp>
      <p:grpSp>
        <p:nvGrpSpPr>
          <p:cNvPr id="131" name="Group 29">
            <a:extLst>
              <a:ext uri="{FF2B5EF4-FFF2-40B4-BE49-F238E27FC236}">
                <a16:creationId xmlns:a16="http://schemas.microsoft.com/office/drawing/2014/main" id="{5F15E7AE-C026-0E75-73E6-523ACFB9D317}"/>
              </a:ext>
            </a:extLst>
          </p:cNvPr>
          <p:cNvGrpSpPr/>
          <p:nvPr/>
        </p:nvGrpSpPr>
        <p:grpSpPr>
          <a:xfrm>
            <a:off x="6204334" y="4480796"/>
            <a:ext cx="550401" cy="648535"/>
            <a:chOff x="0" y="0"/>
            <a:chExt cx="1100801" cy="1297070"/>
          </a:xfrm>
        </p:grpSpPr>
        <p:pic>
          <p:nvPicPr>
            <p:cNvPr id="132" name="Picture 30">
              <a:extLst>
                <a:ext uri="{FF2B5EF4-FFF2-40B4-BE49-F238E27FC236}">
                  <a16:creationId xmlns:a16="http://schemas.microsoft.com/office/drawing/2014/main" id="{4DFDF67F-6276-2E06-B75C-352559994C5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l="7565" r="7565"/>
            <a:stretch>
              <a:fillRect/>
            </a:stretch>
          </p:blipFill>
          <p:spPr>
            <a:xfrm>
              <a:off x="0" y="0"/>
              <a:ext cx="1100801" cy="1297070"/>
            </a:xfrm>
            <a:prstGeom prst="rect">
              <a:avLst/>
            </a:prstGeom>
          </p:spPr>
        </p:pic>
        <p:sp>
          <p:nvSpPr>
            <p:cNvPr id="133" name="TextBox 31">
              <a:extLst>
                <a:ext uri="{FF2B5EF4-FFF2-40B4-BE49-F238E27FC236}">
                  <a16:creationId xmlns:a16="http://schemas.microsoft.com/office/drawing/2014/main" id="{D1AFB4CF-7DBB-D20F-2F16-184285B9A09F}"/>
                </a:ext>
              </a:extLst>
            </p:cNvPr>
            <p:cNvSpPr txBox="1"/>
            <p:nvPr/>
          </p:nvSpPr>
          <p:spPr>
            <a:xfrm>
              <a:off x="143038" y="239452"/>
              <a:ext cx="814727" cy="736612"/>
            </a:xfrm>
            <a:prstGeom prst="rect">
              <a:avLst/>
            </a:prstGeom>
          </p:spPr>
          <p:txBody>
            <a:bodyPr lIns="0" tIns="0" rIns="0" bIns="0" rtlCol="0" anchor="t">
              <a:spAutoFit/>
            </a:bodyPr>
            <a:lstStyle/>
            <a:p>
              <a:pPr algn="ctr">
                <a:lnSpc>
                  <a:spcPts val="3144"/>
                </a:lnSpc>
                <a:spcBef>
                  <a:spcPct val="0"/>
                </a:spcBef>
              </a:pPr>
              <a:endParaRPr lang="en-US" sz="2400" dirty="0">
                <a:solidFill>
                  <a:srgbClr val="FFFFFF"/>
                </a:solidFill>
                <a:latin typeface="Aileron Heavy"/>
              </a:endParaRPr>
            </a:p>
          </p:txBody>
        </p:sp>
      </p:grpSp>
      <p:sp>
        <p:nvSpPr>
          <p:cNvPr id="134" name="AutoShape 35">
            <a:extLst>
              <a:ext uri="{FF2B5EF4-FFF2-40B4-BE49-F238E27FC236}">
                <a16:creationId xmlns:a16="http://schemas.microsoft.com/office/drawing/2014/main" id="{153206B9-7856-90B1-A059-EB2CC0B4300D}"/>
              </a:ext>
            </a:extLst>
          </p:cNvPr>
          <p:cNvSpPr/>
          <p:nvPr/>
        </p:nvSpPr>
        <p:spPr>
          <a:xfrm>
            <a:off x="5746892" y="4805063"/>
            <a:ext cx="457442" cy="31468"/>
          </a:xfrm>
          <a:prstGeom prst="rect">
            <a:avLst/>
          </a:prstGeom>
          <a:solidFill>
            <a:srgbClr val="13538A"/>
          </a:solidFill>
        </p:spPr>
      </p:sp>
      <p:sp>
        <p:nvSpPr>
          <p:cNvPr id="135" name="TextBox 61">
            <a:extLst>
              <a:ext uri="{FF2B5EF4-FFF2-40B4-BE49-F238E27FC236}">
                <a16:creationId xmlns:a16="http://schemas.microsoft.com/office/drawing/2014/main" id="{B81D994E-1E23-085A-7817-11F3776D7850}"/>
              </a:ext>
            </a:extLst>
          </p:cNvPr>
          <p:cNvSpPr txBox="1"/>
          <p:nvPr/>
        </p:nvSpPr>
        <p:spPr>
          <a:xfrm>
            <a:off x="2911161" y="4135791"/>
            <a:ext cx="2835731" cy="1319336"/>
          </a:xfrm>
          <a:prstGeom prst="rect">
            <a:avLst/>
          </a:prstGeom>
        </p:spPr>
        <p:txBody>
          <a:bodyPr wrap="square" lIns="0" tIns="0" rIns="0" bIns="0" rtlCol="0" anchor="t">
            <a:spAutoFit/>
          </a:bodyPr>
          <a:lstStyle/>
          <a:p>
            <a:pPr algn="ctr">
              <a:lnSpc>
                <a:spcPts val="2100"/>
              </a:lnSpc>
            </a:pPr>
            <a:r>
              <a:rPr lang="id-ID" sz="1350" dirty="0">
                <a:effectLst/>
                <a:latin typeface="Tahoma" panose="020B0604030504040204" pitchFamily="34" charset="0"/>
                <a:ea typeface="Calibri" panose="020F0502020204030204" pitchFamily="34" charset="0"/>
              </a:rPr>
              <a:t>Kelompok dapat memberikan keuntungan ekonomis, misalnya masuk kelompok koperasi atau kelompok tertentu untuk mendapatkan potongan harga</a:t>
            </a:r>
            <a:endParaRPr lang="en-US" sz="1350" spc="70" dirty="0">
              <a:solidFill>
                <a:srgbClr val="191919"/>
              </a:solidFill>
              <a:latin typeface="Montserrat Classic Bold"/>
            </a:endParaRPr>
          </a:p>
        </p:txBody>
      </p:sp>
      <p:sp>
        <p:nvSpPr>
          <p:cNvPr id="136" name="TextBox 61">
            <a:extLst>
              <a:ext uri="{FF2B5EF4-FFF2-40B4-BE49-F238E27FC236}">
                <a16:creationId xmlns:a16="http://schemas.microsoft.com/office/drawing/2014/main" id="{7AD68B4C-14EB-EAF1-0CF8-15A041790F5D}"/>
              </a:ext>
            </a:extLst>
          </p:cNvPr>
          <p:cNvSpPr txBox="1"/>
          <p:nvPr/>
        </p:nvSpPr>
        <p:spPr>
          <a:xfrm>
            <a:off x="6786922" y="4391425"/>
            <a:ext cx="2482328" cy="780727"/>
          </a:xfrm>
          <a:prstGeom prst="rect">
            <a:avLst/>
          </a:prstGeom>
        </p:spPr>
        <p:txBody>
          <a:bodyPr wrap="square" lIns="0" tIns="0" rIns="0" bIns="0" rtlCol="0" anchor="t">
            <a:spAutoFit/>
          </a:bodyPr>
          <a:lstStyle/>
          <a:p>
            <a:pPr algn="ctr">
              <a:lnSpc>
                <a:spcPts val="2100"/>
              </a:lnSpc>
            </a:pPr>
            <a:r>
              <a:rPr lang="id-ID" sz="1400" dirty="0">
                <a:effectLst/>
                <a:latin typeface="Tahoma" panose="020B0604030504040204" pitchFamily="34" charset="0"/>
                <a:ea typeface="Calibri" panose="020F0502020204030204" pitchFamily="34" charset="0"/>
              </a:rPr>
              <a:t>Kelompok dapat pula memberikan pengetahuan dan informasi</a:t>
            </a:r>
            <a:endParaRPr lang="en-US" sz="1400" spc="70" dirty="0">
              <a:solidFill>
                <a:srgbClr val="191919"/>
              </a:solidFill>
              <a:latin typeface="Montserrat Classic Bold"/>
            </a:endParaRPr>
          </a:p>
        </p:txBody>
      </p:sp>
      <p:sp>
        <p:nvSpPr>
          <p:cNvPr id="51" name="TextBox 50">
            <a:extLst>
              <a:ext uri="{FF2B5EF4-FFF2-40B4-BE49-F238E27FC236}">
                <a16:creationId xmlns:a16="http://schemas.microsoft.com/office/drawing/2014/main" id="{5B55FFAB-F0AC-D247-A74D-F580DFE827D1}"/>
              </a:ext>
            </a:extLst>
          </p:cNvPr>
          <p:cNvSpPr txBox="1"/>
          <p:nvPr/>
        </p:nvSpPr>
        <p:spPr>
          <a:xfrm>
            <a:off x="8287025" y="457979"/>
            <a:ext cx="1680179" cy="369332"/>
          </a:xfrm>
          <a:prstGeom prst="rect">
            <a:avLst/>
          </a:prstGeom>
          <a:noFill/>
        </p:spPr>
        <p:txBody>
          <a:bodyPr wrap="square" rtlCol="0">
            <a:spAutoFit/>
          </a:bodyPr>
          <a:lstStyle/>
          <a:p>
            <a:r>
              <a:rPr lang="id-ID" dirty="0"/>
              <a:t>Media 4</a:t>
            </a:r>
          </a:p>
        </p:txBody>
      </p:sp>
    </p:spTree>
    <p:extLst>
      <p:ext uri="{BB962C8B-B14F-4D97-AF65-F5344CB8AC3E}">
        <p14:creationId xmlns:p14="http://schemas.microsoft.com/office/powerpoint/2010/main" val="3468653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6">
            <a:extLst>
              <a:ext uri="{FF2B5EF4-FFF2-40B4-BE49-F238E27FC236}">
                <a16:creationId xmlns:a16="http://schemas.microsoft.com/office/drawing/2014/main" id="{0FB9E545-5A97-FB4A-B1E5-7B7D4F9B214B}"/>
              </a:ext>
            </a:extLst>
          </p:cNvPr>
          <p:cNvGrpSpPr/>
          <p:nvPr/>
        </p:nvGrpSpPr>
        <p:grpSpPr>
          <a:xfrm>
            <a:off x="804550" y="160946"/>
            <a:ext cx="5497737" cy="1105527"/>
            <a:chOff x="1065267" y="1388234"/>
            <a:chExt cx="6715125" cy="1154430"/>
          </a:xfrm>
        </p:grpSpPr>
        <p:pic>
          <p:nvPicPr>
            <p:cNvPr id="4" name="object 7">
              <a:extLst>
                <a:ext uri="{FF2B5EF4-FFF2-40B4-BE49-F238E27FC236}">
                  <a16:creationId xmlns:a16="http://schemas.microsoft.com/office/drawing/2014/main" id="{565FC4EA-825F-3247-8A89-C5593DC18060}"/>
                </a:ext>
              </a:extLst>
            </p:cNvPr>
            <p:cNvPicPr/>
            <p:nvPr/>
          </p:nvPicPr>
          <p:blipFill>
            <a:blip r:embed="rId2" cstate="print"/>
            <a:stretch>
              <a:fillRect/>
            </a:stretch>
          </p:blipFill>
          <p:spPr>
            <a:xfrm>
              <a:off x="1065267" y="1388234"/>
              <a:ext cx="6714760" cy="1153856"/>
            </a:xfrm>
            <a:prstGeom prst="rect">
              <a:avLst/>
            </a:prstGeom>
          </p:spPr>
        </p:pic>
        <p:pic>
          <p:nvPicPr>
            <p:cNvPr id="5" name="object 8">
              <a:extLst>
                <a:ext uri="{FF2B5EF4-FFF2-40B4-BE49-F238E27FC236}">
                  <a16:creationId xmlns:a16="http://schemas.microsoft.com/office/drawing/2014/main" id="{D8769493-269E-F24E-9F24-687AC775DAB1}"/>
                </a:ext>
              </a:extLst>
            </p:cNvPr>
            <p:cNvPicPr/>
            <p:nvPr/>
          </p:nvPicPr>
          <p:blipFill>
            <a:blip r:embed="rId3" cstate="print"/>
            <a:stretch>
              <a:fillRect/>
            </a:stretch>
          </p:blipFill>
          <p:spPr>
            <a:xfrm>
              <a:off x="1167384" y="1565160"/>
              <a:ext cx="6045708" cy="856475"/>
            </a:xfrm>
            <a:prstGeom prst="rect">
              <a:avLst/>
            </a:prstGeom>
          </p:spPr>
        </p:pic>
        <p:sp>
          <p:nvSpPr>
            <p:cNvPr id="6" name="object 9">
              <a:extLst>
                <a:ext uri="{FF2B5EF4-FFF2-40B4-BE49-F238E27FC236}">
                  <a16:creationId xmlns:a16="http://schemas.microsoft.com/office/drawing/2014/main" id="{8B4DDBA8-9F10-7746-9187-DEE206ED30A4}"/>
                </a:ext>
              </a:extLst>
            </p:cNvPr>
            <p:cNvSpPr/>
            <p:nvPr/>
          </p:nvSpPr>
          <p:spPr>
            <a:xfrm>
              <a:off x="1082040" y="1395983"/>
              <a:ext cx="6631305" cy="1079500"/>
            </a:xfrm>
            <a:custGeom>
              <a:avLst/>
              <a:gdLst/>
              <a:ahLst/>
              <a:cxnLst/>
              <a:rect l="l" t="t" r="r" b="b"/>
              <a:pathLst>
                <a:path w="6631305" h="1079500">
                  <a:moveTo>
                    <a:pt x="6091428" y="0"/>
                  </a:moveTo>
                  <a:lnTo>
                    <a:pt x="539496" y="0"/>
                  </a:lnTo>
                  <a:lnTo>
                    <a:pt x="490392" y="2204"/>
                  </a:lnTo>
                  <a:lnTo>
                    <a:pt x="442524" y="8692"/>
                  </a:lnTo>
                  <a:lnTo>
                    <a:pt x="396081" y="19272"/>
                  </a:lnTo>
                  <a:lnTo>
                    <a:pt x="351253" y="33753"/>
                  </a:lnTo>
                  <a:lnTo>
                    <a:pt x="308232" y="51946"/>
                  </a:lnTo>
                  <a:lnTo>
                    <a:pt x="267208" y="73660"/>
                  </a:lnTo>
                  <a:lnTo>
                    <a:pt x="228370" y="98703"/>
                  </a:lnTo>
                  <a:lnTo>
                    <a:pt x="191911" y="126887"/>
                  </a:lnTo>
                  <a:lnTo>
                    <a:pt x="158019" y="158019"/>
                  </a:lnTo>
                  <a:lnTo>
                    <a:pt x="126887" y="191911"/>
                  </a:lnTo>
                  <a:lnTo>
                    <a:pt x="98703" y="228370"/>
                  </a:lnTo>
                  <a:lnTo>
                    <a:pt x="73660" y="267208"/>
                  </a:lnTo>
                  <a:lnTo>
                    <a:pt x="51946" y="308232"/>
                  </a:lnTo>
                  <a:lnTo>
                    <a:pt x="33753" y="351253"/>
                  </a:lnTo>
                  <a:lnTo>
                    <a:pt x="19272" y="396081"/>
                  </a:lnTo>
                  <a:lnTo>
                    <a:pt x="8692" y="442524"/>
                  </a:lnTo>
                  <a:lnTo>
                    <a:pt x="2204" y="490392"/>
                  </a:lnTo>
                  <a:lnTo>
                    <a:pt x="0" y="539495"/>
                  </a:lnTo>
                  <a:lnTo>
                    <a:pt x="2204" y="588599"/>
                  </a:lnTo>
                  <a:lnTo>
                    <a:pt x="8692" y="636467"/>
                  </a:lnTo>
                  <a:lnTo>
                    <a:pt x="19272" y="682910"/>
                  </a:lnTo>
                  <a:lnTo>
                    <a:pt x="33753" y="727738"/>
                  </a:lnTo>
                  <a:lnTo>
                    <a:pt x="51946" y="770759"/>
                  </a:lnTo>
                  <a:lnTo>
                    <a:pt x="73660" y="811783"/>
                  </a:lnTo>
                  <a:lnTo>
                    <a:pt x="98703" y="850621"/>
                  </a:lnTo>
                  <a:lnTo>
                    <a:pt x="126887" y="887080"/>
                  </a:lnTo>
                  <a:lnTo>
                    <a:pt x="158019" y="920972"/>
                  </a:lnTo>
                  <a:lnTo>
                    <a:pt x="191911" y="952104"/>
                  </a:lnTo>
                  <a:lnTo>
                    <a:pt x="228370" y="980288"/>
                  </a:lnTo>
                  <a:lnTo>
                    <a:pt x="267208" y="1005331"/>
                  </a:lnTo>
                  <a:lnTo>
                    <a:pt x="308232" y="1027045"/>
                  </a:lnTo>
                  <a:lnTo>
                    <a:pt x="351253" y="1045238"/>
                  </a:lnTo>
                  <a:lnTo>
                    <a:pt x="396081" y="1059719"/>
                  </a:lnTo>
                  <a:lnTo>
                    <a:pt x="442524" y="1070299"/>
                  </a:lnTo>
                  <a:lnTo>
                    <a:pt x="490392" y="1076787"/>
                  </a:lnTo>
                  <a:lnTo>
                    <a:pt x="539496" y="1078991"/>
                  </a:lnTo>
                  <a:lnTo>
                    <a:pt x="6091428" y="1078991"/>
                  </a:lnTo>
                  <a:lnTo>
                    <a:pt x="6140531" y="1076787"/>
                  </a:lnTo>
                  <a:lnTo>
                    <a:pt x="6188399" y="1070299"/>
                  </a:lnTo>
                  <a:lnTo>
                    <a:pt x="6234842" y="1059719"/>
                  </a:lnTo>
                  <a:lnTo>
                    <a:pt x="6279670" y="1045238"/>
                  </a:lnTo>
                  <a:lnTo>
                    <a:pt x="6322691" y="1027045"/>
                  </a:lnTo>
                  <a:lnTo>
                    <a:pt x="6363715" y="1005331"/>
                  </a:lnTo>
                  <a:lnTo>
                    <a:pt x="6402553" y="980288"/>
                  </a:lnTo>
                  <a:lnTo>
                    <a:pt x="6439012" y="952104"/>
                  </a:lnTo>
                  <a:lnTo>
                    <a:pt x="6472904" y="920972"/>
                  </a:lnTo>
                  <a:lnTo>
                    <a:pt x="6504036" y="887080"/>
                  </a:lnTo>
                  <a:lnTo>
                    <a:pt x="6532220" y="850621"/>
                  </a:lnTo>
                  <a:lnTo>
                    <a:pt x="6557263" y="811783"/>
                  </a:lnTo>
                  <a:lnTo>
                    <a:pt x="6578977" y="770759"/>
                  </a:lnTo>
                  <a:lnTo>
                    <a:pt x="6597170" y="727738"/>
                  </a:lnTo>
                  <a:lnTo>
                    <a:pt x="6611651" y="682910"/>
                  </a:lnTo>
                  <a:lnTo>
                    <a:pt x="6622231" y="636467"/>
                  </a:lnTo>
                  <a:lnTo>
                    <a:pt x="6628719" y="588599"/>
                  </a:lnTo>
                  <a:lnTo>
                    <a:pt x="6630924" y="539495"/>
                  </a:lnTo>
                  <a:lnTo>
                    <a:pt x="6628719" y="490392"/>
                  </a:lnTo>
                  <a:lnTo>
                    <a:pt x="6622231" y="442524"/>
                  </a:lnTo>
                  <a:lnTo>
                    <a:pt x="6611651" y="396081"/>
                  </a:lnTo>
                  <a:lnTo>
                    <a:pt x="6597170" y="351253"/>
                  </a:lnTo>
                  <a:lnTo>
                    <a:pt x="6578977" y="308232"/>
                  </a:lnTo>
                  <a:lnTo>
                    <a:pt x="6557264" y="267208"/>
                  </a:lnTo>
                  <a:lnTo>
                    <a:pt x="6532220" y="228370"/>
                  </a:lnTo>
                  <a:lnTo>
                    <a:pt x="6504036" y="191911"/>
                  </a:lnTo>
                  <a:lnTo>
                    <a:pt x="6472904" y="158019"/>
                  </a:lnTo>
                  <a:lnTo>
                    <a:pt x="6439012" y="126887"/>
                  </a:lnTo>
                  <a:lnTo>
                    <a:pt x="6402553" y="98703"/>
                  </a:lnTo>
                  <a:lnTo>
                    <a:pt x="6363716" y="73660"/>
                  </a:lnTo>
                  <a:lnTo>
                    <a:pt x="6322691" y="51946"/>
                  </a:lnTo>
                  <a:lnTo>
                    <a:pt x="6279670" y="33753"/>
                  </a:lnTo>
                  <a:lnTo>
                    <a:pt x="6234842" y="19272"/>
                  </a:lnTo>
                  <a:lnTo>
                    <a:pt x="6188399" y="8692"/>
                  </a:lnTo>
                  <a:lnTo>
                    <a:pt x="6140531" y="2204"/>
                  </a:lnTo>
                  <a:lnTo>
                    <a:pt x="6091428" y="0"/>
                  </a:lnTo>
                  <a:close/>
                </a:path>
              </a:pathLst>
            </a:custGeom>
            <a:solidFill>
              <a:srgbClr val="333E50"/>
            </a:solidFill>
          </p:spPr>
          <p:txBody>
            <a:bodyPr wrap="square" lIns="0" tIns="0" rIns="0" bIns="0" rtlCol="0"/>
            <a:lstStyle/>
            <a:p>
              <a:endParaRPr/>
            </a:p>
          </p:txBody>
        </p:sp>
      </p:grpSp>
      <p:sp>
        <p:nvSpPr>
          <p:cNvPr id="2" name="TextBox 1">
            <a:extLst>
              <a:ext uri="{FF2B5EF4-FFF2-40B4-BE49-F238E27FC236}">
                <a16:creationId xmlns:a16="http://schemas.microsoft.com/office/drawing/2014/main" id="{A36267E4-6684-7649-9AA4-EDE8622DAB9E}"/>
              </a:ext>
            </a:extLst>
          </p:cNvPr>
          <p:cNvSpPr txBox="1"/>
          <p:nvPr/>
        </p:nvSpPr>
        <p:spPr>
          <a:xfrm>
            <a:off x="1137356" y="261126"/>
            <a:ext cx="4511736" cy="477054"/>
          </a:xfrm>
          <a:prstGeom prst="rect">
            <a:avLst/>
          </a:prstGeom>
          <a:noFill/>
        </p:spPr>
        <p:txBody>
          <a:bodyPr wrap="square">
            <a:spAutoFit/>
          </a:bodyPr>
          <a:lstStyle/>
          <a:p>
            <a:pPr algn="ctr"/>
            <a:r>
              <a:rPr lang="en-US" sz="2500" spc="31" dirty="0">
                <a:solidFill>
                  <a:srgbClr val="FFFFFF"/>
                </a:solidFill>
                <a:latin typeface="Montserrat Classic"/>
              </a:rPr>
              <a:t>MANFAAT BERKELOMPOK</a:t>
            </a:r>
            <a:endParaRPr lang="en-ID" sz="2500" dirty="0"/>
          </a:p>
        </p:txBody>
      </p:sp>
      <p:sp>
        <p:nvSpPr>
          <p:cNvPr id="7" name="Rectangle 6">
            <a:extLst>
              <a:ext uri="{FF2B5EF4-FFF2-40B4-BE49-F238E27FC236}">
                <a16:creationId xmlns:a16="http://schemas.microsoft.com/office/drawing/2014/main" id="{14E9AEC6-1F81-C942-B86F-3005A6EFB28C}"/>
              </a:ext>
            </a:extLst>
          </p:cNvPr>
          <p:cNvSpPr/>
          <p:nvPr/>
        </p:nvSpPr>
        <p:spPr>
          <a:xfrm>
            <a:off x="1137356" y="1232370"/>
            <a:ext cx="9208169" cy="5063822"/>
          </a:xfrm>
          <a:prstGeom prst="rect">
            <a:avLst/>
          </a:prstGeom>
        </p:spPr>
        <p:txBody>
          <a:bodyPr wrap="square">
            <a:spAutoFit/>
          </a:bodyPr>
          <a:lstStyle/>
          <a:p>
            <a:pPr algn="just">
              <a:lnSpc>
                <a:spcPct val="115000"/>
              </a:lnSpc>
              <a:spcAft>
                <a:spcPts val="1000"/>
              </a:spcAft>
            </a:pPr>
            <a:r>
              <a:rPr lang="en-US" dirty="0" err="1">
                <a:latin typeface="Tahoma" panose="020B0604030504040204" pitchFamily="34" charset="0"/>
                <a:ea typeface="Times New Roman" panose="02020603050405020304" pitchFamily="18" charset="0"/>
                <a:cs typeface="Times New Roman" panose="02020603050405020304" pitchFamily="18" charset="0"/>
              </a:rPr>
              <a:t>Dengan</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membentuk</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kelompok</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dapat</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memiliki</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manfaat</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sebagai</a:t>
            </a:r>
            <a:r>
              <a:rPr lang="en-US" dirty="0">
                <a:latin typeface="Tahoma" panose="020B0604030504040204" pitchFamily="34" charset="0"/>
                <a:ea typeface="Times New Roman" panose="02020603050405020304" pitchFamily="18" charset="0"/>
                <a:cs typeface="Times New Roman" panose="02020603050405020304" pitchFamily="18" charset="0"/>
              </a:rPr>
              <a:t> </a:t>
            </a:r>
            <a:r>
              <a:rPr lang="en-US" dirty="0" err="1">
                <a:latin typeface="Tahoma" panose="020B0604030504040204" pitchFamily="34" charset="0"/>
                <a:ea typeface="Times New Roman" panose="02020603050405020304" pitchFamily="18" charset="0"/>
                <a:cs typeface="Times New Roman" panose="02020603050405020304" pitchFamily="18" charset="0"/>
              </a:rPr>
              <a:t>berikut</a:t>
            </a:r>
            <a:r>
              <a:rPr lang="en-US" dirty="0">
                <a:latin typeface="Tahoma" panose="020B0604030504040204" pitchFamily="34" charset="0"/>
                <a:ea typeface="Times New Roman" panose="02020603050405020304" pitchFamily="18" charset="0"/>
                <a:cs typeface="Times New Roman" panose="02020603050405020304" pitchFamily="18" charset="0"/>
              </a:rPr>
              <a:t>:</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Sebagai kumpulan orang, kelompok semakin akrab dan tumbuh semangat asah, asih, asuh dalam wahana </a:t>
            </a:r>
            <a:r>
              <a:rPr lang="id-ID" dirty="0" err="1">
                <a:latin typeface="Tahoma" panose="020B0604030504040204" pitchFamily="34" charset="0"/>
                <a:ea typeface="Calibri" panose="020F0502020204030204" pitchFamily="34" charset="0"/>
                <a:cs typeface="Times New Roman" panose="02020603050405020304" pitchFamily="18" charset="0"/>
              </a:rPr>
              <a:t>kerjasama</a:t>
            </a:r>
            <a:r>
              <a:rPr lang="id-ID" dirty="0">
                <a:latin typeface="Tahoma" panose="020B0604030504040204" pitchFamily="34" charset="0"/>
                <a:ea typeface="Calibri" panose="020F0502020204030204" pitchFamily="34" charset="0"/>
                <a:cs typeface="Times New Roman" panose="02020603050405020304" pitchFamily="18" charset="0"/>
              </a:rPr>
              <a:t>.</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Tujuan kelompok semakin jelas dan dihayati oleh semua anggota.</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Kepengurusan kelompok semakin efektif.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Komunikasi berjalan secara dinamis sesama anggota.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Kelembagaan semakin kuat.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Fungsi dan peran kelompok untuk kepentingan anggotanya semakin mantap.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Usaha kelompok lebih </a:t>
            </a:r>
            <a:r>
              <a:rPr lang="id-ID" dirty="0" err="1">
                <a:latin typeface="Tahoma" panose="020B0604030504040204" pitchFamily="34" charset="0"/>
                <a:ea typeface="Calibri" panose="020F0502020204030204" pitchFamily="34" charset="0"/>
                <a:cs typeface="Times New Roman" panose="02020603050405020304" pitchFamily="18" charset="0"/>
              </a:rPr>
              <a:t>efesien</a:t>
            </a:r>
            <a:r>
              <a:rPr lang="id-ID" dirty="0">
                <a:latin typeface="Tahoma" panose="020B0604030504040204" pitchFamily="34" charset="0"/>
                <a:ea typeface="Calibri" panose="020F0502020204030204" pitchFamily="34" charset="0"/>
                <a:cs typeface="Times New Roman" panose="02020603050405020304" pitchFamily="18" charset="0"/>
              </a:rPr>
              <a:t> dan efektif.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Kelompok semakin mandiri dan </a:t>
            </a:r>
            <a:endParaRPr lang="en-ID"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Font typeface="Wingdings" pitchFamily="2" charset="2"/>
              <a:buChar char=""/>
              <a:tabLst>
                <a:tab pos="900430" algn="l"/>
              </a:tabLst>
            </a:pPr>
            <a:r>
              <a:rPr lang="id-ID" dirty="0">
                <a:latin typeface="Tahoma" panose="020B0604030504040204" pitchFamily="34" charset="0"/>
                <a:ea typeface="Calibri" panose="020F0502020204030204" pitchFamily="34" charset="0"/>
                <a:cs typeface="Times New Roman" panose="02020603050405020304" pitchFamily="18" charset="0"/>
              </a:rPr>
              <a:t>Peran kelompok sebagai motivator dan dinamisator di lingkungannya semakin meningkat dan solid</a:t>
            </a:r>
            <a:endParaRPr lang="en-ID"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8" name="Group 19">
            <a:extLst>
              <a:ext uri="{FF2B5EF4-FFF2-40B4-BE49-F238E27FC236}">
                <a16:creationId xmlns:a16="http://schemas.microsoft.com/office/drawing/2014/main" id="{465827F3-D8D2-E546-9528-9F9534C72105}"/>
              </a:ext>
            </a:extLst>
          </p:cNvPr>
          <p:cNvGrpSpPr/>
          <p:nvPr/>
        </p:nvGrpSpPr>
        <p:grpSpPr>
          <a:xfrm>
            <a:off x="9511579" y="283846"/>
            <a:ext cx="2437915" cy="680509"/>
            <a:chOff x="0" y="0"/>
            <a:chExt cx="3250554" cy="907345"/>
          </a:xfrm>
        </p:grpSpPr>
        <p:pic>
          <p:nvPicPr>
            <p:cNvPr id="9" name="Picture 20">
              <a:extLst>
                <a:ext uri="{FF2B5EF4-FFF2-40B4-BE49-F238E27FC236}">
                  <a16:creationId xmlns:a16="http://schemas.microsoft.com/office/drawing/2014/main" id="{8D010E04-1525-8444-930A-352CFA4F9447}"/>
                </a:ext>
              </a:extLst>
            </p:cNvPr>
            <p:cNvPicPr>
              <a:picLocks noChangeAspect="1"/>
            </p:cNvPicPr>
            <p:nvPr/>
          </p:nvPicPr>
          <p:blipFill>
            <a:blip r:embed="rId4"/>
            <a:srcRect/>
            <a:stretch>
              <a:fillRect/>
            </a:stretch>
          </p:blipFill>
          <p:spPr>
            <a:xfrm>
              <a:off x="997632" y="0"/>
              <a:ext cx="907345" cy="907345"/>
            </a:xfrm>
            <a:prstGeom prst="rect">
              <a:avLst/>
            </a:prstGeom>
          </p:spPr>
        </p:pic>
        <p:pic>
          <p:nvPicPr>
            <p:cNvPr id="10" name="Picture 21">
              <a:extLst>
                <a:ext uri="{FF2B5EF4-FFF2-40B4-BE49-F238E27FC236}">
                  <a16:creationId xmlns:a16="http://schemas.microsoft.com/office/drawing/2014/main" id="{5D065CE0-079B-D64F-8BFE-DF5A6AD8667F}"/>
                </a:ext>
              </a:extLst>
            </p:cNvPr>
            <p:cNvPicPr>
              <a:picLocks noChangeAspect="1"/>
            </p:cNvPicPr>
            <p:nvPr/>
          </p:nvPicPr>
          <p:blipFill>
            <a:blip r:embed="rId5"/>
            <a:srcRect/>
            <a:stretch>
              <a:fillRect/>
            </a:stretch>
          </p:blipFill>
          <p:spPr>
            <a:xfrm>
              <a:off x="2031039" y="207737"/>
              <a:ext cx="1219515" cy="491871"/>
            </a:xfrm>
            <a:prstGeom prst="rect">
              <a:avLst/>
            </a:prstGeom>
          </p:spPr>
        </p:pic>
        <p:pic>
          <p:nvPicPr>
            <p:cNvPr id="11" name="Picture 22">
              <a:extLst>
                <a:ext uri="{FF2B5EF4-FFF2-40B4-BE49-F238E27FC236}">
                  <a16:creationId xmlns:a16="http://schemas.microsoft.com/office/drawing/2014/main" id="{7E3E39EC-2AF7-7E4D-9B23-E55F165562C3}"/>
                </a:ext>
              </a:extLst>
            </p:cNvPr>
            <p:cNvPicPr>
              <a:picLocks noChangeAspect="1"/>
            </p:cNvPicPr>
            <p:nvPr/>
          </p:nvPicPr>
          <p:blipFill>
            <a:blip r:embed="rId6"/>
            <a:srcRect/>
            <a:stretch>
              <a:fillRect/>
            </a:stretch>
          </p:blipFill>
          <p:spPr>
            <a:xfrm>
              <a:off x="0" y="0"/>
              <a:ext cx="907345" cy="907345"/>
            </a:xfrm>
            <a:prstGeom prst="rect">
              <a:avLst/>
            </a:prstGeom>
          </p:spPr>
        </p:pic>
      </p:grpSp>
      <p:sp>
        <p:nvSpPr>
          <p:cNvPr id="12" name="TextBox 11">
            <a:extLst>
              <a:ext uri="{FF2B5EF4-FFF2-40B4-BE49-F238E27FC236}">
                <a16:creationId xmlns:a16="http://schemas.microsoft.com/office/drawing/2014/main" id="{F73D193F-501B-EA49-8E3D-ACED391A4FA6}"/>
              </a:ext>
            </a:extLst>
          </p:cNvPr>
          <p:cNvSpPr txBox="1"/>
          <p:nvPr/>
        </p:nvSpPr>
        <p:spPr>
          <a:xfrm>
            <a:off x="7736854" y="454815"/>
            <a:ext cx="1680179" cy="369332"/>
          </a:xfrm>
          <a:prstGeom prst="rect">
            <a:avLst/>
          </a:prstGeom>
          <a:noFill/>
        </p:spPr>
        <p:txBody>
          <a:bodyPr wrap="square" rtlCol="0">
            <a:spAutoFit/>
          </a:bodyPr>
          <a:lstStyle/>
          <a:p>
            <a:r>
              <a:rPr lang="id-ID" dirty="0"/>
              <a:t>Media 5</a:t>
            </a:r>
          </a:p>
        </p:txBody>
      </p:sp>
    </p:spTree>
    <p:extLst>
      <p:ext uri="{BB962C8B-B14F-4D97-AF65-F5344CB8AC3E}">
        <p14:creationId xmlns:p14="http://schemas.microsoft.com/office/powerpoint/2010/main" val="2053933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5"/>
          <p:cNvGrpSpPr/>
          <p:nvPr/>
        </p:nvGrpSpPr>
        <p:grpSpPr>
          <a:xfrm>
            <a:off x="101935" y="1614913"/>
            <a:ext cx="3708066" cy="3037344"/>
            <a:chOff x="0" y="0"/>
            <a:chExt cx="9256833" cy="6942625"/>
          </a:xfrm>
        </p:grpSpPr>
        <p:pic>
          <p:nvPicPr>
            <p:cNvPr id="26" name="Picture 26"/>
            <p:cNvPicPr>
              <a:picLocks noChangeAspect="1"/>
            </p:cNvPicPr>
            <p:nvPr/>
          </p:nvPicPr>
          <p:blipFill>
            <a:blip r:embed="rId2"/>
            <a:srcRect/>
            <a:stretch>
              <a:fillRect/>
            </a:stretch>
          </p:blipFill>
          <p:spPr>
            <a:xfrm>
              <a:off x="0" y="0"/>
              <a:ext cx="9256833" cy="6942625"/>
            </a:xfrm>
            <a:prstGeom prst="rect">
              <a:avLst/>
            </a:prstGeom>
          </p:spPr>
        </p:pic>
        <p:sp>
          <p:nvSpPr>
            <p:cNvPr id="27" name="TextBox 27"/>
            <p:cNvSpPr txBox="1"/>
            <p:nvPr/>
          </p:nvSpPr>
          <p:spPr>
            <a:xfrm>
              <a:off x="955089" y="2249197"/>
              <a:ext cx="7634894" cy="2444231"/>
            </a:xfrm>
            <a:prstGeom prst="rect">
              <a:avLst/>
            </a:prstGeom>
          </p:spPr>
          <p:txBody>
            <a:bodyPr lIns="0" tIns="0" rIns="0" bIns="0" rtlCol="0" anchor="t">
              <a:spAutoFit/>
            </a:bodyPr>
            <a:lstStyle/>
            <a:p>
              <a:pPr>
                <a:lnSpc>
                  <a:spcPts val="2873"/>
                </a:lnSpc>
              </a:pPr>
              <a:r>
                <a:rPr lang="en-US" sz="1596" b="1" spc="23" dirty="0">
                  <a:solidFill>
                    <a:srgbClr val="000000"/>
                  </a:solidFill>
                  <a:latin typeface="Montserrat Classic"/>
                </a:rPr>
                <a:t>TAHAPAN SESEORANG MASUK KEDALAM KELOMPOK</a:t>
              </a:r>
            </a:p>
          </p:txBody>
        </p:sp>
      </p:grpSp>
      <p:grpSp>
        <p:nvGrpSpPr>
          <p:cNvPr id="28" name="Group 28"/>
          <p:cNvGrpSpPr/>
          <p:nvPr/>
        </p:nvGrpSpPr>
        <p:grpSpPr>
          <a:xfrm>
            <a:off x="3911936" y="1403760"/>
            <a:ext cx="7876727" cy="4472567"/>
            <a:chOff x="0" y="-323849"/>
            <a:chExt cx="12019868" cy="6338886"/>
          </a:xfrm>
        </p:grpSpPr>
        <p:sp>
          <p:nvSpPr>
            <p:cNvPr id="29" name="TextBox 29"/>
            <p:cNvSpPr txBox="1"/>
            <p:nvPr/>
          </p:nvSpPr>
          <p:spPr>
            <a:xfrm>
              <a:off x="0" y="-323849"/>
              <a:ext cx="380347" cy="862597"/>
            </a:xfrm>
            <a:prstGeom prst="rect">
              <a:avLst/>
            </a:prstGeom>
          </p:spPr>
          <p:txBody>
            <a:bodyPr lIns="0" tIns="0" rIns="0" bIns="0" rtlCol="0" anchor="t">
              <a:spAutoFit/>
            </a:bodyPr>
            <a:lstStyle/>
            <a:p>
              <a:pPr algn="ctr">
                <a:lnSpc>
                  <a:spcPts val="5200"/>
                </a:lnSpc>
              </a:pPr>
              <a:endParaRPr lang="en-US" sz="3714" dirty="0">
                <a:solidFill>
                  <a:srgbClr val="220901"/>
                </a:solidFill>
                <a:latin typeface="Shepherd"/>
              </a:endParaRPr>
            </a:p>
          </p:txBody>
        </p:sp>
        <p:sp>
          <p:nvSpPr>
            <p:cNvPr id="30" name="TextBox 30"/>
            <p:cNvSpPr txBox="1"/>
            <p:nvPr/>
          </p:nvSpPr>
          <p:spPr>
            <a:xfrm>
              <a:off x="43808" y="1017799"/>
              <a:ext cx="488863" cy="862597"/>
            </a:xfrm>
            <a:prstGeom prst="rect">
              <a:avLst/>
            </a:prstGeom>
          </p:spPr>
          <p:txBody>
            <a:bodyPr lIns="0" tIns="0" rIns="0" bIns="0" rtlCol="0" anchor="t">
              <a:spAutoFit/>
            </a:bodyPr>
            <a:lstStyle/>
            <a:p>
              <a:pPr algn="ctr">
                <a:lnSpc>
                  <a:spcPts val="5200"/>
                </a:lnSpc>
              </a:pPr>
              <a:endParaRPr lang="en-US" sz="3714" dirty="0">
                <a:solidFill>
                  <a:srgbClr val="621708"/>
                </a:solidFill>
                <a:latin typeface="Shepherd"/>
              </a:endParaRPr>
            </a:p>
          </p:txBody>
        </p:sp>
        <p:sp>
          <p:nvSpPr>
            <p:cNvPr id="31" name="TextBox 31"/>
            <p:cNvSpPr txBox="1"/>
            <p:nvPr/>
          </p:nvSpPr>
          <p:spPr>
            <a:xfrm>
              <a:off x="57448" y="2291655"/>
              <a:ext cx="424575" cy="862597"/>
            </a:xfrm>
            <a:prstGeom prst="rect">
              <a:avLst/>
            </a:prstGeom>
          </p:spPr>
          <p:txBody>
            <a:bodyPr lIns="0" tIns="0" rIns="0" bIns="0" rtlCol="0" anchor="t">
              <a:spAutoFit/>
            </a:bodyPr>
            <a:lstStyle/>
            <a:p>
              <a:pPr algn="ctr">
                <a:lnSpc>
                  <a:spcPts val="5200"/>
                </a:lnSpc>
              </a:pPr>
              <a:endParaRPr lang="en-US" sz="3714" dirty="0">
                <a:solidFill>
                  <a:srgbClr val="941B0C"/>
                </a:solidFill>
                <a:latin typeface="Shepherd"/>
              </a:endParaRPr>
            </a:p>
          </p:txBody>
        </p:sp>
        <p:sp>
          <p:nvSpPr>
            <p:cNvPr id="33" name="TextBox 33"/>
            <p:cNvSpPr txBox="1"/>
            <p:nvPr/>
          </p:nvSpPr>
          <p:spPr>
            <a:xfrm>
              <a:off x="320257" y="5152440"/>
              <a:ext cx="364237" cy="862597"/>
            </a:xfrm>
            <a:prstGeom prst="rect">
              <a:avLst/>
            </a:prstGeom>
          </p:spPr>
          <p:txBody>
            <a:bodyPr lIns="0" tIns="0" rIns="0" bIns="0" rtlCol="0" anchor="t">
              <a:spAutoFit/>
            </a:bodyPr>
            <a:lstStyle/>
            <a:p>
              <a:pPr algn="ctr">
                <a:lnSpc>
                  <a:spcPts val="5200"/>
                </a:lnSpc>
              </a:pPr>
              <a:endParaRPr lang="en-US" sz="3714" dirty="0">
                <a:solidFill>
                  <a:srgbClr val="F6AA1C"/>
                </a:solidFill>
                <a:latin typeface="Shepherd"/>
              </a:endParaRPr>
            </a:p>
          </p:txBody>
        </p:sp>
        <p:sp>
          <p:nvSpPr>
            <p:cNvPr id="34" name="TextBox 34"/>
            <p:cNvSpPr txBox="1"/>
            <p:nvPr/>
          </p:nvSpPr>
          <p:spPr>
            <a:xfrm>
              <a:off x="380347" y="399839"/>
              <a:ext cx="3163280" cy="631226"/>
            </a:xfrm>
            <a:prstGeom prst="rect">
              <a:avLst/>
            </a:prstGeom>
          </p:spPr>
          <p:txBody>
            <a:bodyPr lIns="0" tIns="0" rIns="0" bIns="0" rtlCol="0" anchor="t">
              <a:spAutoFit/>
            </a:bodyPr>
            <a:lstStyle/>
            <a:p>
              <a:pPr lvl="0" algn="just">
                <a:lnSpc>
                  <a:spcPct val="115000"/>
                </a:lnSpc>
                <a:spcAft>
                  <a:spcPts val="1000"/>
                </a:spcAft>
              </a:pPr>
              <a:r>
                <a:rPr lang="en-US" sz="2800" dirty="0">
                  <a:solidFill>
                    <a:schemeClr val="accent6">
                      <a:lumMod val="75000"/>
                    </a:schemeClr>
                  </a:solidFill>
                  <a:latin typeface="Tahoma" panose="020B0604030504040204" pitchFamily="34" charset="0"/>
                  <a:ea typeface="Calibri" panose="020F0502020204030204" pitchFamily="34" charset="0"/>
                  <a:cs typeface="Times New Roman" panose="02020603050405020304" pitchFamily="18" charset="0"/>
                </a:rPr>
                <a:t>c</a:t>
              </a:r>
              <a:r>
                <a:rPr lang="id-ID" sz="1800" dirty="0">
                  <a:solidFill>
                    <a:schemeClr val="accent6">
                      <a:lumMod val="75000"/>
                    </a:schemeClr>
                  </a:solidFill>
                  <a:effectLst/>
                  <a:latin typeface="Tahoma" panose="020B0604030504040204" pitchFamily="34" charset="0"/>
                  <a:ea typeface="Calibri" panose="020F0502020204030204" pitchFamily="34" charset="0"/>
                  <a:cs typeface="Times New Roman" panose="02020603050405020304" pitchFamily="18" charset="0"/>
                </a:rPr>
                <a:t>alon Anggota</a:t>
              </a:r>
              <a:endParaRPr lang="en-ID" sz="18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TextBox 35"/>
            <p:cNvSpPr txBox="1"/>
            <p:nvPr/>
          </p:nvSpPr>
          <p:spPr>
            <a:xfrm>
              <a:off x="447693" y="1601402"/>
              <a:ext cx="3445718" cy="631226"/>
            </a:xfrm>
            <a:prstGeom prst="rect">
              <a:avLst/>
            </a:prstGeom>
          </p:spPr>
          <p:txBody>
            <a:bodyPr lIns="0" tIns="0" rIns="0" bIns="0" rtlCol="0" anchor="t">
              <a:spAutoFit/>
            </a:bodyPr>
            <a:lstStyle/>
            <a:p>
              <a:pPr lvl="0" algn="just">
                <a:lnSpc>
                  <a:spcPct val="115000"/>
                </a:lnSpc>
                <a:spcAft>
                  <a:spcPts val="1000"/>
                </a:spcAft>
              </a:pPr>
              <a:r>
                <a:rPr lang="en-US" sz="2800" dirty="0">
                  <a:solidFill>
                    <a:srgbClr val="00B0F0"/>
                  </a:solidFill>
                  <a:latin typeface="Tahoma" panose="020B0604030504040204" pitchFamily="34" charset="0"/>
                  <a:ea typeface="Calibri" panose="020F0502020204030204" pitchFamily="34" charset="0"/>
                  <a:cs typeface="Times New Roman" panose="02020603050405020304" pitchFamily="18" charset="0"/>
                </a:rPr>
                <a:t>A</a:t>
              </a:r>
              <a:r>
                <a:rPr lang="id-ID" sz="1800" dirty="0">
                  <a:solidFill>
                    <a:srgbClr val="00B0F0"/>
                  </a:solidFill>
                  <a:effectLst/>
                  <a:latin typeface="Tahoma" panose="020B0604030504040204" pitchFamily="34" charset="0"/>
                  <a:ea typeface="Calibri" panose="020F0502020204030204" pitchFamily="34" charset="0"/>
                  <a:cs typeface="Times New Roman" panose="02020603050405020304" pitchFamily="18" charset="0"/>
                </a:rPr>
                <a:t>nggota Baru</a:t>
              </a:r>
              <a:endParaRPr lang="en-ID"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 name="TextBox 36"/>
            <p:cNvSpPr txBox="1"/>
            <p:nvPr/>
          </p:nvSpPr>
          <p:spPr>
            <a:xfrm>
              <a:off x="488863" y="3024500"/>
              <a:ext cx="4253920" cy="631226"/>
            </a:xfrm>
            <a:prstGeom prst="rect">
              <a:avLst/>
            </a:prstGeom>
          </p:spPr>
          <p:txBody>
            <a:bodyPr lIns="0" tIns="0" rIns="0" bIns="0" rtlCol="0" anchor="t">
              <a:spAutoFit/>
            </a:bodyPr>
            <a:lstStyle/>
            <a:p>
              <a:pPr lvl="0" algn="just">
                <a:lnSpc>
                  <a:spcPct val="115000"/>
                </a:lnSpc>
                <a:spcAft>
                  <a:spcPts val="1000"/>
                </a:spcAft>
              </a:pPr>
              <a:r>
                <a:rPr lang="en-US" sz="2800" dirty="0">
                  <a:solidFill>
                    <a:srgbClr val="7030A0"/>
                  </a:solidFill>
                  <a:effectLst/>
                  <a:latin typeface="Tahoma" panose="020B0604030504040204" pitchFamily="34" charset="0"/>
                  <a:ea typeface="Calibri" panose="020F0502020204030204" pitchFamily="34" charset="0"/>
                  <a:cs typeface="Times New Roman" panose="02020603050405020304" pitchFamily="18" charset="0"/>
                </a:rPr>
                <a:t>A</a:t>
              </a:r>
              <a:r>
                <a:rPr lang="id-ID" sz="1800" dirty="0">
                  <a:solidFill>
                    <a:srgbClr val="7030A0"/>
                  </a:solidFill>
                  <a:effectLst/>
                  <a:latin typeface="Tahoma" panose="020B0604030504040204" pitchFamily="34" charset="0"/>
                  <a:ea typeface="Calibri" panose="020F0502020204030204" pitchFamily="34" charset="0"/>
                  <a:cs typeface="Times New Roman" panose="02020603050405020304" pitchFamily="18" charset="0"/>
                </a:rPr>
                <a:t>nggota Penuh</a:t>
              </a:r>
              <a:endParaRPr lang="en-ID" sz="18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7" name="TextBox 37"/>
            <p:cNvSpPr txBox="1"/>
            <p:nvPr/>
          </p:nvSpPr>
          <p:spPr>
            <a:xfrm>
              <a:off x="447693" y="4302452"/>
              <a:ext cx="2841303" cy="631226"/>
            </a:xfrm>
            <a:prstGeom prst="rect">
              <a:avLst/>
            </a:prstGeom>
          </p:spPr>
          <p:txBody>
            <a:bodyPr lIns="0" tIns="0" rIns="0" bIns="0" rtlCol="0" anchor="t">
              <a:spAutoFit/>
            </a:bodyPr>
            <a:lstStyle/>
            <a:p>
              <a:pPr lvl="0" algn="just">
                <a:lnSpc>
                  <a:spcPct val="115000"/>
                </a:lnSpc>
                <a:spcAft>
                  <a:spcPts val="1000"/>
                </a:spcAft>
              </a:pPr>
              <a:r>
                <a:rPr lang="en-US" sz="2800" dirty="0">
                  <a:solidFill>
                    <a:schemeClr val="accent2">
                      <a:lumMod val="75000"/>
                    </a:schemeClr>
                  </a:solidFill>
                  <a:effectLst/>
                  <a:latin typeface="Tahoma" panose="020B0604030504040204" pitchFamily="34" charset="0"/>
                  <a:ea typeface="Calibri" panose="020F0502020204030204" pitchFamily="34" charset="0"/>
                  <a:cs typeface="Times New Roman" panose="02020603050405020304" pitchFamily="18" charset="0"/>
                </a:rPr>
                <a:t>A</a:t>
              </a:r>
              <a:r>
                <a:rPr lang="id-ID" dirty="0">
                  <a:solidFill>
                    <a:schemeClr val="accent2">
                      <a:lumMod val="75000"/>
                    </a:schemeClr>
                  </a:solidFill>
                  <a:effectLst/>
                  <a:latin typeface="Tahoma" panose="020B0604030504040204" pitchFamily="34" charset="0"/>
                  <a:ea typeface="Calibri" panose="020F0502020204030204" pitchFamily="34" charset="0"/>
                  <a:cs typeface="Times New Roman" panose="02020603050405020304" pitchFamily="18" charset="0"/>
                </a:rPr>
                <a:t>nggota</a:t>
              </a:r>
              <a:r>
                <a:rPr lang="id-ID" sz="1800" dirty="0">
                  <a:solidFill>
                    <a:schemeClr val="accent2">
                      <a:lumMod val="75000"/>
                    </a:schemeClr>
                  </a:solidFill>
                  <a:effectLst/>
                  <a:latin typeface="Tahoma" panose="020B0604030504040204" pitchFamily="34" charset="0"/>
                  <a:ea typeface="Calibri" panose="020F0502020204030204" pitchFamily="34" charset="0"/>
                  <a:cs typeface="Times New Roman" panose="02020603050405020304" pitchFamily="18" charset="0"/>
                </a:rPr>
                <a:t> Marginal</a:t>
              </a:r>
              <a:endParaRPr lang="en-ID"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9" name="AutoShape 39"/>
            <p:cNvSpPr/>
            <p:nvPr/>
          </p:nvSpPr>
          <p:spPr>
            <a:xfrm>
              <a:off x="43808" y="1341649"/>
              <a:ext cx="11765303" cy="0"/>
            </a:xfrm>
            <a:prstGeom prst="line">
              <a:avLst/>
            </a:prstGeom>
            <a:ln w="38100" cap="flat">
              <a:solidFill>
                <a:srgbClr val="220901"/>
              </a:solidFill>
              <a:prstDash val="solid"/>
              <a:headEnd type="none" w="sm" len="sm"/>
              <a:tailEnd type="none" w="sm" len="sm"/>
            </a:ln>
          </p:spPr>
        </p:sp>
        <p:sp>
          <p:nvSpPr>
            <p:cNvPr id="40" name="AutoShape 40"/>
            <p:cNvSpPr/>
            <p:nvPr/>
          </p:nvSpPr>
          <p:spPr>
            <a:xfrm>
              <a:off x="43808" y="2657995"/>
              <a:ext cx="11765303" cy="0"/>
            </a:xfrm>
            <a:prstGeom prst="line">
              <a:avLst/>
            </a:prstGeom>
            <a:ln w="38100" cap="flat">
              <a:solidFill>
                <a:srgbClr val="3E1F47"/>
              </a:solidFill>
              <a:prstDash val="solid"/>
              <a:headEnd type="none" w="sm" len="sm"/>
              <a:tailEnd type="none" w="sm" len="sm"/>
            </a:ln>
          </p:spPr>
        </p:sp>
        <p:sp>
          <p:nvSpPr>
            <p:cNvPr id="41" name="AutoShape 41"/>
            <p:cNvSpPr/>
            <p:nvPr/>
          </p:nvSpPr>
          <p:spPr>
            <a:xfrm>
              <a:off x="57448" y="3943616"/>
              <a:ext cx="11751664" cy="0"/>
            </a:xfrm>
            <a:prstGeom prst="line">
              <a:avLst/>
            </a:prstGeom>
            <a:ln w="38100" cap="flat">
              <a:solidFill>
                <a:srgbClr val="941B0C"/>
              </a:solidFill>
              <a:prstDash val="solid"/>
              <a:headEnd type="none" w="sm" len="sm"/>
              <a:tailEnd type="none" w="sm" len="sm"/>
            </a:ln>
          </p:spPr>
        </p:sp>
        <p:sp>
          <p:nvSpPr>
            <p:cNvPr id="42" name="AutoShape 42"/>
            <p:cNvSpPr/>
            <p:nvPr/>
          </p:nvSpPr>
          <p:spPr>
            <a:xfrm>
              <a:off x="155266" y="5637534"/>
              <a:ext cx="11738025" cy="0"/>
            </a:xfrm>
            <a:prstGeom prst="line">
              <a:avLst/>
            </a:prstGeom>
            <a:ln w="38100" cap="flat">
              <a:solidFill>
                <a:srgbClr val="941B0C"/>
              </a:solidFill>
              <a:prstDash val="solid"/>
              <a:headEnd type="none" w="sm" len="sm"/>
              <a:tailEnd type="none" w="sm" len="sm"/>
            </a:ln>
          </p:spPr>
        </p:sp>
        <p:sp>
          <p:nvSpPr>
            <p:cNvPr id="43" name="TextBox 43"/>
            <p:cNvSpPr txBox="1"/>
            <p:nvPr/>
          </p:nvSpPr>
          <p:spPr>
            <a:xfrm>
              <a:off x="3332875" y="-289282"/>
              <a:ext cx="8476232" cy="1526721"/>
            </a:xfrm>
            <a:prstGeom prst="rect">
              <a:avLst/>
            </a:prstGeom>
          </p:spPr>
          <p:txBody>
            <a:bodyPr wrap="square" lIns="0" tIns="0" rIns="0" bIns="0" rtlCol="0" anchor="t">
              <a:spAutoFit/>
            </a:bodyPr>
            <a:lstStyle/>
            <a:p>
              <a:pPr algn="just">
                <a:lnSpc>
                  <a:spcPts val="1378"/>
                </a:lnSpc>
              </a:pPr>
              <a:r>
                <a:rPr lang="id-ID" sz="1200" dirty="0">
                  <a:effectLst/>
                  <a:latin typeface="Tahoma" panose="020B0604030504040204" pitchFamily="34" charset="0"/>
                  <a:ea typeface="Calibri" panose="020F0502020204030204" pitchFamily="34" charset="0"/>
                  <a:cs typeface="Times New Roman" panose="02020603050405020304" pitchFamily="18" charset="0"/>
                </a:rPr>
                <a:t>Dalam tahap ini, baik calon anggota maupun kelompok yang akan dimasuki masing-masing mengadakan evaluasi atau penilaian. Calon anggota akan melihat hal-hal yang mengunt</a:t>
              </a:r>
              <a:r>
                <a:rPr lang="de-DE" sz="1200" dirty="0">
                  <a:effectLst/>
                  <a:latin typeface="Tahoma" panose="020B0604030504040204" pitchFamily="34" charset="0"/>
                  <a:ea typeface="Calibri" panose="020F0502020204030204" pitchFamily="34" charset="0"/>
                  <a:cs typeface="Times New Roman" panose="02020603050405020304" pitchFamily="18" charset="0"/>
                </a:rPr>
                <a:t>u</a:t>
              </a:r>
              <a:r>
                <a:rPr lang="id-ID" sz="1200" dirty="0">
                  <a:effectLst/>
                  <a:latin typeface="Tahoma" panose="020B0604030504040204" pitchFamily="34" charset="0"/>
                  <a:ea typeface="Calibri" panose="020F0502020204030204" pitchFamily="34" charset="0"/>
                  <a:cs typeface="Times New Roman" panose="02020603050405020304" pitchFamily="18" charset="0"/>
                </a:rPr>
                <a:t>ngkan, selain yang merugikan dari kelompok yang bersangkutan. Demikian pula dengan kelompok yang akan dimasuki memberikan informasi yang sekiranya  dibutuhkan oleh calon anggota. Kemudian kelompok akan mengevalusi calon anggota tentang hal-hal yang dibutuhkan oleh kelompok.</a:t>
              </a:r>
              <a:endParaRPr lang="en-ID"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4" name="TextBox 44"/>
            <p:cNvSpPr txBox="1"/>
            <p:nvPr/>
          </p:nvSpPr>
          <p:spPr>
            <a:xfrm>
              <a:off x="3332875" y="1486529"/>
              <a:ext cx="8476235" cy="1017813"/>
            </a:xfrm>
            <a:prstGeom prst="rect">
              <a:avLst/>
            </a:prstGeom>
          </p:spPr>
          <p:txBody>
            <a:bodyPr wrap="square" lIns="0" tIns="0" rIns="0" bIns="0" rtlCol="0" anchor="t">
              <a:spAutoFit/>
            </a:bodyPr>
            <a:lstStyle/>
            <a:p>
              <a:pPr algn="just">
                <a:lnSpc>
                  <a:spcPts val="1378"/>
                </a:lnSpc>
              </a:pPr>
              <a:r>
                <a:rPr lang="id-ID" sz="1200" dirty="0">
                  <a:effectLst/>
                  <a:latin typeface="Tahoma" panose="020B0604030504040204" pitchFamily="34" charset="0"/>
                  <a:ea typeface="Calibri" panose="020F0502020204030204" pitchFamily="34" charset="0"/>
                </a:rPr>
                <a:t>Dalam tahap ini anggota baru akan melakukan penyesuaian dengan hal-hal yang dituntut oleh kelompok. Ia akan memperoleh status dan peran dalam kelompok. Pada umumnya, anggota baru dalam kelompok tidak akan langsung mendapat status dan peran yang cukup penting</a:t>
              </a:r>
              <a:r>
                <a:rPr lang="en-US" sz="1200" dirty="0">
                  <a:effectLst/>
                  <a:latin typeface="Tahoma" panose="020B0604030504040204" pitchFamily="34" charset="0"/>
                  <a:ea typeface="Calibri" panose="020F0502020204030204" pitchFamily="34" charset="0"/>
                </a:rPr>
                <a:t>.</a:t>
              </a:r>
              <a:endParaRPr lang="en-US" sz="1200" dirty="0">
                <a:solidFill>
                  <a:srgbClr val="220901"/>
                </a:solidFill>
                <a:latin typeface="Montserrat Bold"/>
              </a:endParaRPr>
            </a:p>
          </p:txBody>
        </p:sp>
        <p:sp>
          <p:nvSpPr>
            <p:cNvPr id="45" name="TextBox 45"/>
            <p:cNvSpPr txBox="1"/>
            <p:nvPr/>
          </p:nvSpPr>
          <p:spPr>
            <a:xfrm>
              <a:off x="3332875" y="2804990"/>
              <a:ext cx="8476240" cy="1017813"/>
            </a:xfrm>
            <a:prstGeom prst="rect">
              <a:avLst/>
            </a:prstGeom>
          </p:spPr>
          <p:txBody>
            <a:bodyPr wrap="square" lIns="0" tIns="0" rIns="0" bIns="0" rtlCol="0" anchor="t">
              <a:spAutoFit/>
            </a:bodyPr>
            <a:lstStyle/>
            <a:p>
              <a:pPr algn="just">
                <a:lnSpc>
                  <a:spcPts val="1378"/>
                </a:lnSpc>
              </a:pPr>
              <a:r>
                <a:rPr lang="id-ID" sz="1200" dirty="0">
                  <a:effectLst/>
                  <a:latin typeface="Tahoma" panose="020B0604030504040204" pitchFamily="34" charset="0"/>
                  <a:ea typeface="Calibri" panose="020F0502020204030204" pitchFamily="34" charset="0"/>
                </a:rPr>
                <a:t>Dalam tahap ini anggota sudah cukup mapan dalam kelompok, sehingga memungkinkan memperoleh status dan peran yang berbeda dangan saat kedudukan sebagai anggota baru. Demikian pula, kelompok sudah dapat menerima anggota dengan baik, sehingga interaksinya lebih intens</a:t>
              </a:r>
              <a:endParaRPr lang="en-US" sz="1200" dirty="0">
                <a:solidFill>
                  <a:srgbClr val="220901"/>
                </a:solidFill>
                <a:latin typeface="Montserrat Bold"/>
              </a:endParaRPr>
            </a:p>
          </p:txBody>
        </p:sp>
        <p:sp>
          <p:nvSpPr>
            <p:cNvPr id="46" name="TextBox 46"/>
            <p:cNvSpPr txBox="1"/>
            <p:nvPr/>
          </p:nvSpPr>
          <p:spPr>
            <a:xfrm>
              <a:off x="3543628" y="4189306"/>
              <a:ext cx="8476240" cy="1272268"/>
            </a:xfrm>
            <a:prstGeom prst="rect">
              <a:avLst/>
            </a:prstGeom>
          </p:spPr>
          <p:txBody>
            <a:bodyPr wrap="square" lIns="0" tIns="0" rIns="0" bIns="0" rtlCol="0" anchor="t">
              <a:spAutoFit/>
            </a:bodyPr>
            <a:lstStyle/>
            <a:p>
              <a:pPr algn="just">
                <a:lnSpc>
                  <a:spcPts val="1378"/>
                </a:lnSpc>
              </a:pPr>
              <a:r>
                <a:rPr lang="id-ID" sz="1200" dirty="0">
                  <a:effectLst/>
                  <a:latin typeface="Tahoma" panose="020B0604030504040204" pitchFamily="34" charset="0"/>
                  <a:ea typeface="Calibri" panose="020F0502020204030204" pitchFamily="34" charset="0"/>
                </a:rPr>
                <a:t>Dengan perkembangan yang ada, ada kemungkinan anggota mempunyai keraguan terhadap kelompok yang bersangkutan. Anggota mungkin sudah tidak cocok dengan norma-norma yang ada dalam kelompok, sehingga tidak sepenuh hati ada dalam kelompok yang bersangkutan. Kemudian dalam perkembangnya ia akan keluar dalam kelompok dan berkedudukan sebagai bekas anggota</a:t>
              </a:r>
              <a:endParaRPr lang="en-US" sz="1200" dirty="0">
                <a:solidFill>
                  <a:srgbClr val="220901"/>
                </a:solidFill>
                <a:latin typeface="Montserrat Bold"/>
              </a:endParaRPr>
            </a:p>
          </p:txBody>
        </p:sp>
      </p:grpSp>
      <p:sp>
        <p:nvSpPr>
          <p:cNvPr id="52" name="object 2">
            <a:extLst>
              <a:ext uri="{FF2B5EF4-FFF2-40B4-BE49-F238E27FC236}">
                <a16:creationId xmlns:a16="http://schemas.microsoft.com/office/drawing/2014/main" id="{F5E387B0-F7CE-C574-49FC-6ACCC03186D8}"/>
              </a:ext>
            </a:extLst>
          </p:cNvPr>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grpSp>
        <p:nvGrpSpPr>
          <p:cNvPr id="53" name="Group 19">
            <a:extLst>
              <a:ext uri="{FF2B5EF4-FFF2-40B4-BE49-F238E27FC236}">
                <a16:creationId xmlns:a16="http://schemas.microsoft.com/office/drawing/2014/main" id="{977BAA0A-D66A-DD24-194B-5974912E5FAE}"/>
              </a:ext>
            </a:extLst>
          </p:cNvPr>
          <p:cNvGrpSpPr/>
          <p:nvPr/>
        </p:nvGrpSpPr>
        <p:grpSpPr>
          <a:xfrm>
            <a:off x="9511579" y="283846"/>
            <a:ext cx="2437915" cy="680509"/>
            <a:chOff x="0" y="0"/>
            <a:chExt cx="3250554" cy="907345"/>
          </a:xfrm>
        </p:grpSpPr>
        <p:pic>
          <p:nvPicPr>
            <p:cNvPr id="54" name="Picture 20">
              <a:extLst>
                <a:ext uri="{FF2B5EF4-FFF2-40B4-BE49-F238E27FC236}">
                  <a16:creationId xmlns:a16="http://schemas.microsoft.com/office/drawing/2014/main" id="{7298CB2E-4961-999C-B4C8-13105F4D8DDD}"/>
                </a:ext>
              </a:extLst>
            </p:cNvPr>
            <p:cNvPicPr>
              <a:picLocks noChangeAspect="1"/>
            </p:cNvPicPr>
            <p:nvPr/>
          </p:nvPicPr>
          <p:blipFill>
            <a:blip r:embed="rId3"/>
            <a:srcRect/>
            <a:stretch>
              <a:fillRect/>
            </a:stretch>
          </p:blipFill>
          <p:spPr>
            <a:xfrm>
              <a:off x="997632" y="0"/>
              <a:ext cx="907345" cy="907345"/>
            </a:xfrm>
            <a:prstGeom prst="rect">
              <a:avLst/>
            </a:prstGeom>
          </p:spPr>
        </p:pic>
        <p:pic>
          <p:nvPicPr>
            <p:cNvPr id="55" name="Picture 21">
              <a:extLst>
                <a:ext uri="{FF2B5EF4-FFF2-40B4-BE49-F238E27FC236}">
                  <a16:creationId xmlns:a16="http://schemas.microsoft.com/office/drawing/2014/main" id="{ED3F645E-E50E-2648-9D1B-A1CC227AE3CF}"/>
                </a:ext>
              </a:extLst>
            </p:cNvPr>
            <p:cNvPicPr>
              <a:picLocks noChangeAspect="1"/>
            </p:cNvPicPr>
            <p:nvPr/>
          </p:nvPicPr>
          <p:blipFill>
            <a:blip r:embed="rId4"/>
            <a:srcRect/>
            <a:stretch>
              <a:fillRect/>
            </a:stretch>
          </p:blipFill>
          <p:spPr>
            <a:xfrm>
              <a:off x="2031039" y="207737"/>
              <a:ext cx="1219515" cy="491871"/>
            </a:xfrm>
            <a:prstGeom prst="rect">
              <a:avLst/>
            </a:prstGeom>
          </p:spPr>
        </p:pic>
        <p:pic>
          <p:nvPicPr>
            <p:cNvPr id="56" name="Picture 22">
              <a:extLst>
                <a:ext uri="{FF2B5EF4-FFF2-40B4-BE49-F238E27FC236}">
                  <a16:creationId xmlns:a16="http://schemas.microsoft.com/office/drawing/2014/main" id="{8D04E9C8-6F15-B872-951D-CAD4CA285184}"/>
                </a:ext>
              </a:extLst>
            </p:cNvPr>
            <p:cNvPicPr>
              <a:picLocks noChangeAspect="1"/>
            </p:cNvPicPr>
            <p:nvPr/>
          </p:nvPicPr>
          <p:blipFill>
            <a:blip r:embed="rId5"/>
            <a:srcRect/>
            <a:stretch>
              <a:fillRect/>
            </a:stretch>
          </p:blipFill>
          <p:spPr>
            <a:xfrm>
              <a:off x="0" y="0"/>
              <a:ext cx="907345" cy="907345"/>
            </a:xfrm>
            <a:prstGeom prst="rect">
              <a:avLst/>
            </a:prstGeom>
          </p:spPr>
        </p:pic>
      </p:grpSp>
      <p:sp>
        <p:nvSpPr>
          <p:cNvPr id="57" name="object 3">
            <a:extLst>
              <a:ext uri="{FF2B5EF4-FFF2-40B4-BE49-F238E27FC236}">
                <a16:creationId xmlns:a16="http://schemas.microsoft.com/office/drawing/2014/main" id="{1DE92D89-E220-7AFE-95AE-1CE62ED05EE3}"/>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32" name="TextBox 31">
            <a:extLst>
              <a:ext uri="{FF2B5EF4-FFF2-40B4-BE49-F238E27FC236}">
                <a16:creationId xmlns:a16="http://schemas.microsoft.com/office/drawing/2014/main" id="{D2B28830-10EF-974E-9B93-128359F7D08F}"/>
              </a:ext>
            </a:extLst>
          </p:cNvPr>
          <p:cNvSpPr txBox="1"/>
          <p:nvPr/>
        </p:nvSpPr>
        <p:spPr>
          <a:xfrm>
            <a:off x="1774221" y="383539"/>
            <a:ext cx="1680179" cy="369332"/>
          </a:xfrm>
          <a:prstGeom prst="rect">
            <a:avLst/>
          </a:prstGeom>
          <a:noFill/>
        </p:spPr>
        <p:txBody>
          <a:bodyPr wrap="square" rtlCol="0">
            <a:spAutoFit/>
          </a:bodyPr>
          <a:lstStyle/>
          <a:p>
            <a:r>
              <a:rPr lang="id-ID" dirty="0"/>
              <a:t>Media 6</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a:off x="685800" y="1630920"/>
            <a:ext cx="10745594" cy="4142477"/>
            <a:chOff x="0" y="480561"/>
            <a:chExt cx="21491188" cy="8284953"/>
          </a:xfrm>
        </p:grpSpPr>
        <p:sp>
          <p:nvSpPr>
            <p:cNvPr id="10" name="Freeform 10"/>
            <p:cNvSpPr/>
            <p:nvPr/>
          </p:nvSpPr>
          <p:spPr>
            <a:xfrm>
              <a:off x="13317228" y="8373380"/>
              <a:ext cx="291384" cy="392134"/>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grpSp>
          <p:nvGrpSpPr>
            <p:cNvPr id="12" name="Group 12"/>
            <p:cNvGrpSpPr/>
            <p:nvPr/>
          </p:nvGrpSpPr>
          <p:grpSpPr>
            <a:xfrm>
              <a:off x="11939392" y="4416688"/>
              <a:ext cx="3691036" cy="451397"/>
              <a:chOff x="0" y="0"/>
              <a:chExt cx="4745803" cy="580390"/>
            </a:xfrm>
          </p:grpSpPr>
          <p:sp>
            <p:nvSpPr>
              <p:cNvPr id="13" name="Freeform 13"/>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14" name="Freeform 14"/>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grpSp>
          <p:nvGrpSpPr>
            <p:cNvPr id="16" name="Group 16"/>
            <p:cNvGrpSpPr/>
            <p:nvPr/>
          </p:nvGrpSpPr>
          <p:grpSpPr>
            <a:xfrm rot="-10800000">
              <a:off x="5860760" y="4489133"/>
              <a:ext cx="3691036" cy="451397"/>
              <a:chOff x="0" y="0"/>
              <a:chExt cx="4745803" cy="580390"/>
            </a:xfrm>
          </p:grpSpPr>
          <p:sp>
            <p:nvSpPr>
              <p:cNvPr id="17" name="Freeform 17"/>
              <p:cNvSpPr/>
              <p:nvPr/>
            </p:nvSpPr>
            <p:spPr>
              <a:xfrm>
                <a:off x="4333053" y="38100"/>
                <a:ext cx="374650" cy="504190"/>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18" name="Freeform 18"/>
              <p:cNvSpPr/>
              <p:nvPr/>
            </p:nvSpPr>
            <p:spPr>
              <a:xfrm>
                <a:off x="0" y="-2540"/>
                <a:ext cx="4745803" cy="582930"/>
              </a:xfrm>
              <a:custGeom>
                <a:avLst/>
                <a:gdLst/>
                <a:ahLst/>
                <a:cxnLst/>
                <a:rect l="l" t="t" r="r" b="b"/>
                <a:pathLst>
                  <a:path w="4745803" h="582930">
                    <a:moveTo>
                      <a:pt x="4729293" y="261620"/>
                    </a:moveTo>
                    <a:lnTo>
                      <a:pt x="4354643" y="8890"/>
                    </a:lnTo>
                    <a:cubicBezTo>
                      <a:pt x="4343213" y="1270"/>
                      <a:pt x="4327973" y="0"/>
                      <a:pt x="4315273" y="6350"/>
                    </a:cubicBezTo>
                    <a:cubicBezTo>
                      <a:pt x="4302573" y="12700"/>
                      <a:pt x="4294953" y="25400"/>
                      <a:pt x="4294953" y="39370"/>
                    </a:cubicBezTo>
                    <a:lnTo>
                      <a:pt x="4294953" y="254000"/>
                    </a:lnTo>
                    <a:lnTo>
                      <a:pt x="0" y="254000"/>
                    </a:lnTo>
                    <a:lnTo>
                      <a:pt x="0" y="330200"/>
                    </a:lnTo>
                    <a:lnTo>
                      <a:pt x="4294953" y="330200"/>
                    </a:lnTo>
                    <a:lnTo>
                      <a:pt x="4294953" y="544830"/>
                    </a:lnTo>
                    <a:cubicBezTo>
                      <a:pt x="4294953" y="558800"/>
                      <a:pt x="4302573" y="571500"/>
                      <a:pt x="4315273" y="577850"/>
                    </a:cubicBezTo>
                    <a:cubicBezTo>
                      <a:pt x="4320353" y="580390"/>
                      <a:pt x="4326703" y="582930"/>
                      <a:pt x="4333053" y="582930"/>
                    </a:cubicBezTo>
                    <a:cubicBezTo>
                      <a:pt x="4340673" y="582930"/>
                      <a:pt x="4348293" y="580390"/>
                      <a:pt x="4354643" y="576580"/>
                    </a:cubicBezTo>
                    <a:lnTo>
                      <a:pt x="4729293" y="323850"/>
                    </a:lnTo>
                    <a:cubicBezTo>
                      <a:pt x="4739453" y="316230"/>
                      <a:pt x="4745803" y="304800"/>
                      <a:pt x="4745803" y="292100"/>
                    </a:cubicBezTo>
                    <a:cubicBezTo>
                      <a:pt x="4745803" y="279400"/>
                      <a:pt x="4739453" y="267970"/>
                      <a:pt x="4729293" y="261620"/>
                    </a:cubicBezTo>
                    <a:close/>
                    <a:moveTo>
                      <a:pt x="4371153" y="473710"/>
                    </a:moveTo>
                    <a:lnTo>
                      <a:pt x="4371153" y="111760"/>
                    </a:lnTo>
                    <a:lnTo>
                      <a:pt x="4639123" y="292100"/>
                    </a:lnTo>
                    <a:lnTo>
                      <a:pt x="4371153" y="473710"/>
                    </a:lnTo>
                    <a:close/>
                  </a:path>
                </a:pathLst>
              </a:custGeom>
              <a:solidFill>
                <a:srgbClr val="191919">
                  <a:alpha val="24706"/>
                </a:srgbClr>
              </a:solidFill>
            </p:spPr>
          </p:sp>
        </p:grpSp>
        <p:sp>
          <p:nvSpPr>
            <p:cNvPr id="21" name="Freeform 21"/>
            <p:cNvSpPr/>
            <p:nvPr/>
          </p:nvSpPr>
          <p:spPr>
            <a:xfrm>
              <a:off x="13317228" y="480561"/>
              <a:ext cx="291384" cy="392134"/>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24" name="Freeform 24"/>
            <p:cNvSpPr/>
            <p:nvPr/>
          </p:nvSpPr>
          <p:spPr>
            <a:xfrm rot="10800000">
              <a:off x="7882580" y="484101"/>
              <a:ext cx="291384" cy="392134"/>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sp>
          <p:nvSpPr>
            <p:cNvPr id="27" name="Freeform 27"/>
            <p:cNvSpPr/>
            <p:nvPr/>
          </p:nvSpPr>
          <p:spPr>
            <a:xfrm rot="10800000">
              <a:off x="7882580" y="8373380"/>
              <a:ext cx="291384" cy="392134"/>
            </a:xfrm>
            <a:custGeom>
              <a:avLst/>
              <a:gdLst/>
              <a:ahLst/>
              <a:cxnLst/>
              <a:rect l="l" t="t" r="r" b="b"/>
              <a:pathLst>
                <a:path w="374650" h="504190">
                  <a:moveTo>
                    <a:pt x="0" y="504190"/>
                  </a:moveTo>
                  <a:lnTo>
                    <a:pt x="0" y="0"/>
                  </a:lnTo>
                  <a:lnTo>
                    <a:pt x="374650" y="252730"/>
                  </a:lnTo>
                  <a:close/>
                </a:path>
              </a:pathLst>
            </a:custGeom>
            <a:solidFill>
              <a:srgbClr val="FFFFFF">
                <a:alpha val="24706"/>
              </a:srgbClr>
            </a:solidFill>
          </p:spPr>
        </p:sp>
        <p:pic>
          <p:nvPicPr>
            <p:cNvPr id="31" name="Picture 3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135979" y="2015192"/>
              <a:ext cx="5219231" cy="5219231"/>
            </a:xfrm>
            <a:prstGeom prst="rect">
              <a:avLst/>
            </a:prstGeom>
          </p:spPr>
        </p:pic>
        <p:sp>
          <p:nvSpPr>
            <p:cNvPr id="32" name="TextBox 32"/>
            <p:cNvSpPr txBox="1"/>
            <p:nvPr/>
          </p:nvSpPr>
          <p:spPr>
            <a:xfrm>
              <a:off x="8679472" y="3332578"/>
              <a:ext cx="4132246" cy="2617640"/>
            </a:xfrm>
            <a:prstGeom prst="rect">
              <a:avLst/>
            </a:prstGeom>
          </p:spPr>
          <p:txBody>
            <a:bodyPr lIns="0" tIns="0" rIns="0" bIns="0" rtlCol="0" anchor="t">
              <a:spAutoFit/>
            </a:bodyPr>
            <a:lstStyle/>
            <a:p>
              <a:pPr algn="ctr">
                <a:lnSpc>
                  <a:spcPts val="2583"/>
                </a:lnSpc>
                <a:spcBef>
                  <a:spcPct val="0"/>
                </a:spcBef>
              </a:pPr>
              <a:r>
                <a:rPr lang="en-US" sz="2003" spc="78" dirty="0">
                  <a:solidFill>
                    <a:srgbClr val="FFFFFF"/>
                  </a:solidFill>
                  <a:latin typeface="Aileron Regular Bold"/>
                </a:rPr>
                <a:t>KLASIFIKASI TUJUAN DALAM KELOMPOK</a:t>
              </a:r>
            </a:p>
          </p:txBody>
        </p:sp>
        <p:grpSp>
          <p:nvGrpSpPr>
            <p:cNvPr id="33" name="Group 33"/>
            <p:cNvGrpSpPr/>
            <p:nvPr/>
          </p:nvGrpSpPr>
          <p:grpSpPr>
            <a:xfrm>
              <a:off x="0" y="2801373"/>
              <a:ext cx="5018902" cy="4433052"/>
              <a:chOff x="0" y="-2314630"/>
              <a:chExt cx="9555633" cy="8440218"/>
            </a:xfrm>
          </p:grpSpPr>
          <p:sp>
            <p:nvSpPr>
              <p:cNvPr id="34" name="Freeform 34"/>
              <p:cNvSpPr/>
              <p:nvPr/>
            </p:nvSpPr>
            <p:spPr>
              <a:xfrm>
                <a:off x="0" y="-2314630"/>
                <a:ext cx="9555633" cy="8440218"/>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656D4A"/>
              </a:solidFill>
            </p:spPr>
          </p:sp>
        </p:grpSp>
        <p:sp>
          <p:nvSpPr>
            <p:cNvPr id="38" name="TextBox 38"/>
            <p:cNvSpPr txBox="1"/>
            <p:nvPr/>
          </p:nvSpPr>
          <p:spPr>
            <a:xfrm>
              <a:off x="188590" y="3163307"/>
              <a:ext cx="4337862" cy="3495188"/>
            </a:xfrm>
            <a:prstGeom prst="rect">
              <a:avLst/>
            </a:prstGeom>
          </p:spPr>
          <p:txBody>
            <a:bodyPr wrap="square" lIns="0" tIns="0" rIns="0" bIns="0" rtlCol="0" anchor="t">
              <a:spAutoFit/>
            </a:bodyPr>
            <a:lstStyle/>
            <a:p>
              <a:pPr algn="ctr">
                <a:lnSpc>
                  <a:spcPts val="2311"/>
                </a:lnSpc>
              </a:pPr>
              <a:r>
                <a:rPr lang="id-ID" sz="1800" dirty="0">
                  <a:solidFill>
                    <a:schemeClr val="bg1"/>
                  </a:solidFill>
                  <a:effectLst/>
                  <a:latin typeface="Tahoma" panose="020B0604030504040204" pitchFamily="34" charset="0"/>
                  <a:ea typeface="Calibri" panose="020F0502020204030204" pitchFamily="34" charset="0"/>
                </a:rPr>
                <a:t>Tujuan formal adalah tujuan yang secara formal dipasang atau yang menjadi sasaran dalam suatu kegiatan kelompok</a:t>
              </a:r>
              <a:endParaRPr lang="en-US" sz="1541" spc="77" dirty="0">
                <a:solidFill>
                  <a:schemeClr val="bg1"/>
                </a:solidFill>
                <a:latin typeface="Aileron Regular"/>
              </a:endParaRPr>
            </a:p>
          </p:txBody>
        </p:sp>
        <p:grpSp>
          <p:nvGrpSpPr>
            <p:cNvPr id="43" name="Group 43"/>
            <p:cNvGrpSpPr/>
            <p:nvPr/>
          </p:nvGrpSpPr>
          <p:grpSpPr>
            <a:xfrm>
              <a:off x="16472286" y="2801372"/>
              <a:ext cx="5018902" cy="4433052"/>
              <a:chOff x="0" y="-2176702"/>
              <a:chExt cx="9555633" cy="8440219"/>
            </a:xfrm>
          </p:grpSpPr>
          <p:sp>
            <p:nvSpPr>
              <p:cNvPr id="44" name="Freeform 44"/>
              <p:cNvSpPr/>
              <p:nvPr/>
            </p:nvSpPr>
            <p:spPr>
              <a:xfrm>
                <a:off x="0" y="-2176702"/>
                <a:ext cx="9555633" cy="8440219"/>
              </a:xfrm>
              <a:custGeom>
                <a:avLst/>
                <a:gdLst/>
                <a:ahLst/>
                <a:cxnLst/>
                <a:rect l="l" t="t" r="r" b="b"/>
                <a:pathLst>
                  <a:path w="9555634" h="2583240">
                    <a:moveTo>
                      <a:pt x="9431173" y="2583240"/>
                    </a:moveTo>
                    <a:lnTo>
                      <a:pt x="124460" y="2583240"/>
                    </a:lnTo>
                    <a:cubicBezTo>
                      <a:pt x="55880" y="2583240"/>
                      <a:pt x="0" y="2527360"/>
                      <a:pt x="0" y="2458780"/>
                    </a:cubicBezTo>
                    <a:lnTo>
                      <a:pt x="0" y="124460"/>
                    </a:lnTo>
                    <a:cubicBezTo>
                      <a:pt x="0" y="55880"/>
                      <a:pt x="55880" y="0"/>
                      <a:pt x="124460" y="0"/>
                    </a:cubicBezTo>
                    <a:lnTo>
                      <a:pt x="9431173" y="0"/>
                    </a:lnTo>
                    <a:cubicBezTo>
                      <a:pt x="9499753" y="0"/>
                      <a:pt x="9555634" y="55880"/>
                      <a:pt x="9555634" y="124460"/>
                    </a:cubicBezTo>
                    <a:lnTo>
                      <a:pt x="9555634" y="2458780"/>
                    </a:lnTo>
                    <a:cubicBezTo>
                      <a:pt x="9555634" y="2527360"/>
                      <a:pt x="9499753" y="2583240"/>
                      <a:pt x="9431173" y="2583240"/>
                    </a:cubicBezTo>
                    <a:close/>
                  </a:path>
                </a:pathLst>
              </a:custGeom>
              <a:solidFill>
                <a:srgbClr val="656D4A"/>
              </a:solidFill>
            </p:spPr>
          </p:sp>
        </p:grpSp>
        <p:sp>
          <p:nvSpPr>
            <p:cNvPr id="48" name="TextBox 48"/>
            <p:cNvSpPr txBox="1"/>
            <p:nvPr/>
          </p:nvSpPr>
          <p:spPr>
            <a:xfrm>
              <a:off x="17327588" y="3270305"/>
              <a:ext cx="3370528" cy="3495188"/>
            </a:xfrm>
            <a:prstGeom prst="rect">
              <a:avLst/>
            </a:prstGeom>
          </p:spPr>
          <p:txBody>
            <a:bodyPr lIns="0" tIns="0" rIns="0" bIns="0" rtlCol="0" anchor="t">
              <a:spAutoFit/>
            </a:bodyPr>
            <a:lstStyle/>
            <a:p>
              <a:pPr algn="ctr">
                <a:lnSpc>
                  <a:spcPts val="2311"/>
                </a:lnSpc>
              </a:pPr>
              <a:r>
                <a:rPr lang="en-US" sz="1800" dirty="0">
                  <a:solidFill>
                    <a:schemeClr val="bg1"/>
                  </a:solidFill>
                  <a:effectLst/>
                  <a:latin typeface="Tahoma" panose="020B0604030504040204" pitchFamily="34" charset="0"/>
                  <a:ea typeface="Calibri" panose="020F0502020204030204" pitchFamily="34" charset="0"/>
                </a:rPr>
                <a:t>Tu</a:t>
              </a:r>
              <a:r>
                <a:rPr lang="id-ID" sz="1800" dirty="0">
                  <a:solidFill>
                    <a:schemeClr val="bg1"/>
                  </a:solidFill>
                  <a:effectLst/>
                  <a:latin typeface="Tahoma" panose="020B0604030504040204" pitchFamily="34" charset="0"/>
                  <a:ea typeface="Calibri" panose="020F0502020204030204" pitchFamily="34" charset="0"/>
                </a:rPr>
                <a:t>juan informal adalah tujuan yang dicapai disamping tujuan formal yang ditentukan</a:t>
              </a:r>
              <a:endParaRPr lang="en-US" sz="1541" spc="77" dirty="0">
                <a:solidFill>
                  <a:schemeClr val="bg1"/>
                </a:solidFill>
                <a:latin typeface="Aileron Regular"/>
              </a:endParaRPr>
            </a:p>
          </p:txBody>
        </p:sp>
      </p:grpSp>
      <p:grpSp>
        <p:nvGrpSpPr>
          <p:cNvPr id="51" name="Group 19">
            <a:extLst>
              <a:ext uri="{FF2B5EF4-FFF2-40B4-BE49-F238E27FC236}">
                <a16:creationId xmlns:a16="http://schemas.microsoft.com/office/drawing/2014/main" id="{F24C5174-2654-FEE0-7DBA-456371A4CCB4}"/>
              </a:ext>
            </a:extLst>
          </p:cNvPr>
          <p:cNvGrpSpPr/>
          <p:nvPr/>
        </p:nvGrpSpPr>
        <p:grpSpPr>
          <a:xfrm>
            <a:off x="9511579" y="283846"/>
            <a:ext cx="2437915" cy="680509"/>
            <a:chOff x="0" y="0"/>
            <a:chExt cx="3250554" cy="907345"/>
          </a:xfrm>
        </p:grpSpPr>
        <p:pic>
          <p:nvPicPr>
            <p:cNvPr id="52" name="Picture 20">
              <a:extLst>
                <a:ext uri="{FF2B5EF4-FFF2-40B4-BE49-F238E27FC236}">
                  <a16:creationId xmlns:a16="http://schemas.microsoft.com/office/drawing/2014/main" id="{21ED683C-0869-03D1-8108-C75D6B607E47}"/>
                </a:ext>
              </a:extLst>
            </p:cNvPr>
            <p:cNvPicPr>
              <a:picLocks noChangeAspect="1"/>
            </p:cNvPicPr>
            <p:nvPr/>
          </p:nvPicPr>
          <p:blipFill>
            <a:blip r:embed="rId4"/>
            <a:srcRect/>
            <a:stretch>
              <a:fillRect/>
            </a:stretch>
          </p:blipFill>
          <p:spPr>
            <a:xfrm>
              <a:off x="997632" y="0"/>
              <a:ext cx="907345" cy="907345"/>
            </a:xfrm>
            <a:prstGeom prst="rect">
              <a:avLst/>
            </a:prstGeom>
          </p:spPr>
        </p:pic>
        <p:pic>
          <p:nvPicPr>
            <p:cNvPr id="53" name="Picture 21">
              <a:extLst>
                <a:ext uri="{FF2B5EF4-FFF2-40B4-BE49-F238E27FC236}">
                  <a16:creationId xmlns:a16="http://schemas.microsoft.com/office/drawing/2014/main" id="{88198ED7-BD21-200D-29DC-6D963C79077F}"/>
                </a:ext>
              </a:extLst>
            </p:cNvPr>
            <p:cNvPicPr>
              <a:picLocks noChangeAspect="1"/>
            </p:cNvPicPr>
            <p:nvPr/>
          </p:nvPicPr>
          <p:blipFill>
            <a:blip r:embed="rId5"/>
            <a:srcRect/>
            <a:stretch>
              <a:fillRect/>
            </a:stretch>
          </p:blipFill>
          <p:spPr>
            <a:xfrm>
              <a:off x="2031039" y="207737"/>
              <a:ext cx="1219515" cy="491871"/>
            </a:xfrm>
            <a:prstGeom prst="rect">
              <a:avLst/>
            </a:prstGeom>
          </p:spPr>
        </p:pic>
        <p:pic>
          <p:nvPicPr>
            <p:cNvPr id="54" name="Picture 22">
              <a:extLst>
                <a:ext uri="{FF2B5EF4-FFF2-40B4-BE49-F238E27FC236}">
                  <a16:creationId xmlns:a16="http://schemas.microsoft.com/office/drawing/2014/main" id="{A83E64BC-619F-4CEF-B565-EDCADDA3E4A9}"/>
                </a:ext>
              </a:extLst>
            </p:cNvPr>
            <p:cNvPicPr>
              <a:picLocks noChangeAspect="1"/>
            </p:cNvPicPr>
            <p:nvPr/>
          </p:nvPicPr>
          <p:blipFill>
            <a:blip r:embed="rId6"/>
            <a:srcRect/>
            <a:stretch>
              <a:fillRect/>
            </a:stretch>
          </p:blipFill>
          <p:spPr>
            <a:xfrm>
              <a:off x="0" y="0"/>
              <a:ext cx="907345" cy="907345"/>
            </a:xfrm>
            <a:prstGeom prst="rect">
              <a:avLst/>
            </a:prstGeom>
          </p:spPr>
        </p:pic>
      </p:grpSp>
      <p:sp>
        <p:nvSpPr>
          <p:cNvPr id="55" name="object 3">
            <a:extLst>
              <a:ext uri="{FF2B5EF4-FFF2-40B4-BE49-F238E27FC236}">
                <a16:creationId xmlns:a16="http://schemas.microsoft.com/office/drawing/2014/main" id="{D9F2796F-4F17-841A-FADA-1AA846417976}"/>
              </a:ext>
            </a:extLst>
          </p:cNvPr>
          <p:cNvSpPr/>
          <p:nvPr/>
        </p:nvSpPr>
        <p:spPr>
          <a:xfrm>
            <a:off x="11219307" y="0"/>
            <a:ext cx="972819" cy="1935480"/>
          </a:xfrm>
          <a:custGeom>
            <a:avLst/>
            <a:gdLst/>
            <a:ahLst/>
            <a:cxnLst/>
            <a:rect l="l" t="t" r="r" b="b"/>
            <a:pathLst>
              <a:path w="972820" h="1935480">
                <a:moveTo>
                  <a:pt x="972693" y="0"/>
                </a:moveTo>
                <a:lnTo>
                  <a:pt x="381" y="967740"/>
                </a:lnTo>
                <a:lnTo>
                  <a:pt x="177482" y="1144016"/>
                </a:lnTo>
                <a:lnTo>
                  <a:pt x="0" y="1321562"/>
                </a:lnTo>
                <a:lnTo>
                  <a:pt x="348615" y="1670177"/>
                </a:lnTo>
                <a:lnTo>
                  <a:pt x="526986" y="1491881"/>
                </a:lnTo>
                <a:lnTo>
                  <a:pt x="972693" y="1935480"/>
                </a:lnTo>
                <a:lnTo>
                  <a:pt x="972693" y="0"/>
                </a:lnTo>
                <a:close/>
              </a:path>
            </a:pathLst>
          </a:custGeom>
          <a:solidFill>
            <a:srgbClr val="FFC000">
              <a:alpha val="30195"/>
            </a:srgbClr>
          </a:solidFill>
        </p:spPr>
        <p:txBody>
          <a:bodyPr wrap="square" lIns="0" tIns="0" rIns="0" bIns="0" rtlCol="0"/>
          <a:lstStyle/>
          <a:p>
            <a:endParaRPr/>
          </a:p>
        </p:txBody>
      </p:sp>
      <p:sp>
        <p:nvSpPr>
          <p:cNvPr id="56" name="object 2">
            <a:extLst>
              <a:ext uri="{FF2B5EF4-FFF2-40B4-BE49-F238E27FC236}">
                <a16:creationId xmlns:a16="http://schemas.microsoft.com/office/drawing/2014/main" id="{1B673FEB-212D-4DA2-C91F-BD74D8E5193F}"/>
              </a:ext>
            </a:extLst>
          </p:cNvPr>
          <p:cNvSpPr/>
          <p:nvPr/>
        </p:nvSpPr>
        <p:spPr>
          <a:xfrm>
            <a:off x="0" y="4600955"/>
            <a:ext cx="1014094" cy="2018030"/>
          </a:xfrm>
          <a:custGeom>
            <a:avLst/>
            <a:gdLst/>
            <a:ahLst/>
            <a:cxnLst/>
            <a:rect l="l" t="t" r="r" b="b"/>
            <a:pathLst>
              <a:path w="1014094" h="2018029">
                <a:moveTo>
                  <a:pt x="1014056" y="1370545"/>
                </a:moveTo>
                <a:lnTo>
                  <a:pt x="832510" y="1189012"/>
                </a:lnTo>
                <a:lnTo>
                  <a:pt x="1013460" y="1008888"/>
                </a:lnTo>
                <a:lnTo>
                  <a:pt x="0" y="0"/>
                </a:lnTo>
                <a:lnTo>
                  <a:pt x="0" y="2017776"/>
                </a:lnTo>
                <a:lnTo>
                  <a:pt x="488391" y="1531594"/>
                </a:lnTo>
                <a:lnTo>
                  <a:pt x="670699" y="1713890"/>
                </a:lnTo>
                <a:lnTo>
                  <a:pt x="1014056" y="1370545"/>
                </a:lnTo>
                <a:close/>
              </a:path>
            </a:pathLst>
          </a:custGeom>
          <a:solidFill>
            <a:srgbClr val="4471C4">
              <a:alpha val="30195"/>
            </a:srgbClr>
          </a:solidFill>
        </p:spPr>
        <p:txBody>
          <a:bodyPr wrap="square" lIns="0" tIns="0" rIns="0" bIns="0" rtlCol="0"/>
          <a:lstStyle/>
          <a:p>
            <a:endParaRPr/>
          </a:p>
        </p:txBody>
      </p:sp>
      <p:sp>
        <p:nvSpPr>
          <p:cNvPr id="28" name="TextBox 27">
            <a:extLst>
              <a:ext uri="{FF2B5EF4-FFF2-40B4-BE49-F238E27FC236}">
                <a16:creationId xmlns:a16="http://schemas.microsoft.com/office/drawing/2014/main" id="{0DFDB86F-8799-1D42-AB2C-98B1247AFBAA}"/>
              </a:ext>
            </a:extLst>
          </p:cNvPr>
          <p:cNvSpPr txBox="1"/>
          <p:nvPr/>
        </p:nvSpPr>
        <p:spPr>
          <a:xfrm>
            <a:off x="1774221" y="383539"/>
            <a:ext cx="1680179" cy="369332"/>
          </a:xfrm>
          <a:prstGeom prst="rect">
            <a:avLst/>
          </a:prstGeom>
          <a:noFill/>
        </p:spPr>
        <p:txBody>
          <a:bodyPr wrap="square" rtlCol="0">
            <a:spAutoFit/>
          </a:bodyPr>
          <a:lstStyle/>
          <a:p>
            <a:r>
              <a:rPr lang="id-ID" dirty="0"/>
              <a:t>Media 7</a:t>
            </a:r>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{D37D0BBB-9FE0-4E2C-8062-D3FDF121F932}tf10001105</Template>
  <TotalTime>1243</TotalTime>
  <Words>730</Words>
  <Application>Microsoft Macintosh PowerPoint</Application>
  <PresentationFormat>Widescreen</PresentationFormat>
  <Paragraphs>61</Paragraphs>
  <Slides>9</Slides>
  <Notes>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9</vt:i4>
      </vt:variant>
    </vt:vector>
  </HeadingPairs>
  <TitlesOfParts>
    <vt:vector size="27" baseType="lpstr">
      <vt:lpstr>Aileron Heavy</vt:lpstr>
      <vt:lpstr>Aileron Regular</vt:lpstr>
      <vt:lpstr>Aileron Regular Bold</vt:lpstr>
      <vt:lpstr>Arial</vt:lpstr>
      <vt:lpstr>Arimo</vt:lpstr>
      <vt:lpstr>Cairo Bold</vt:lpstr>
      <vt:lpstr>Calibri</vt:lpstr>
      <vt:lpstr>Franklin Gothic Book</vt:lpstr>
      <vt:lpstr>Lato Bold</vt:lpstr>
      <vt:lpstr>Montserrat Bold</vt:lpstr>
      <vt:lpstr>Montserrat Classic</vt:lpstr>
      <vt:lpstr>Montserrat Classic Bold</vt:lpstr>
      <vt:lpstr>Passion One Regular</vt:lpstr>
      <vt:lpstr>Shepherd</vt:lpstr>
      <vt:lpstr>Tahoma</vt:lpstr>
      <vt:lpstr>Times New Roman</vt:lpstr>
      <vt:lpstr>Wingdings</vt:lpstr>
      <vt:lpstr>Crop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Nadya Arie</dc:creator>
  <cp:lastModifiedBy>Microsoft Office User</cp:lastModifiedBy>
  <cp:revision>35</cp:revision>
  <dcterms:created xsi:type="dcterms:W3CDTF">2022-07-06T04:48:08Z</dcterms:created>
  <dcterms:modified xsi:type="dcterms:W3CDTF">2022-08-12T04:10:20Z</dcterms:modified>
</cp:coreProperties>
</file>